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E32658-0151-4FA9-836A-E592CA3633A6}" v="8" dt="2023-09-28T07:51:49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-Maija Hero" userId="S::lauramaija230_hamk.fi#ext#@metropoliafi.onmicrosoft.com::0c101078-4ed9-4774-8e1c-8ba0d0ec732a" providerId="AD" clId="Web-{ACE32658-0151-4FA9-836A-E592CA3633A6}"/>
    <pc:docChg chg="modSld">
      <pc:chgData name="Laura-Maija Hero" userId="S::lauramaija230_hamk.fi#ext#@metropoliafi.onmicrosoft.com::0c101078-4ed9-4774-8e1c-8ba0d0ec732a" providerId="AD" clId="Web-{ACE32658-0151-4FA9-836A-E592CA3633A6}" dt="2023-09-28T07:51:49.137" v="5" actId="1076"/>
      <pc:docMkLst>
        <pc:docMk/>
      </pc:docMkLst>
      <pc:sldChg chg="addSp modSp">
        <pc:chgData name="Laura-Maija Hero" userId="S::lauramaija230_hamk.fi#ext#@metropoliafi.onmicrosoft.com::0c101078-4ed9-4774-8e1c-8ba0d0ec732a" providerId="AD" clId="Web-{ACE32658-0151-4FA9-836A-E592CA3633A6}" dt="2023-09-28T07:51:49.137" v="5" actId="1076"/>
        <pc:sldMkLst>
          <pc:docMk/>
          <pc:sldMk cId="1759890352" sldId="256"/>
        </pc:sldMkLst>
        <pc:spChg chg="add mod">
          <ac:chgData name="Laura-Maija Hero" userId="S::lauramaija230_hamk.fi#ext#@metropoliafi.onmicrosoft.com::0c101078-4ed9-4774-8e1c-8ba0d0ec732a" providerId="AD" clId="Web-{ACE32658-0151-4FA9-836A-E592CA3633A6}" dt="2023-09-28T07:51:49.137" v="5" actId="1076"/>
          <ac:spMkLst>
            <pc:docMk/>
            <pc:sldMk cId="1759890352" sldId="256"/>
            <ac:spMk id="14" creationId="{A6328499-0A7C-72E9-7728-974F6FA8062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E3C0EF-DFAF-4C21-A67F-396159A76B5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535AB8C8-7A6C-4F41-9415-1CCF9E3401A9}">
      <dgm:prSet phldrT="[Teksti]" custT="1"/>
      <dgm:spPr>
        <a:solidFill>
          <a:schemeClr val="accent6">
            <a:lumMod val="40000"/>
            <a:lumOff val="60000"/>
            <a:alpha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90000"/>
            </a:lnSpc>
          </a:pPr>
          <a:r>
            <a:rPr lang="en-GB" sz="2400" dirty="0" err="1"/>
            <a:t>Yritys</a:t>
          </a:r>
          <a:endParaRPr lang="en-GB" sz="2400" dirty="0"/>
        </a:p>
        <a:p>
          <a:pPr>
            <a:lnSpc>
              <a:spcPct val="90000"/>
            </a:lnSpc>
          </a:pPr>
          <a:endParaRPr lang="en-GB" sz="2400" dirty="0"/>
        </a:p>
        <a:p>
          <a:pPr>
            <a:lnSpc>
              <a:spcPct val="90000"/>
            </a:lnSpc>
          </a:pPr>
          <a:r>
            <a:rPr lang="en-GB" sz="1600" dirty="0" err="1"/>
            <a:t>Säästyneet</a:t>
          </a:r>
          <a:r>
            <a:rPr lang="en-GB" sz="1600" dirty="0"/>
            <a:t> </a:t>
          </a:r>
          <a:r>
            <a:rPr lang="en-GB" sz="1600" dirty="0" err="1"/>
            <a:t>eurot</a:t>
          </a:r>
          <a:endParaRPr lang="en-GB" sz="1600" dirty="0"/>
        </a:p>
        <a:p>
          <a:pPr>
            <a:lnSpc>
              <a:spcPct val="90000"/>
            </a:lnSpc>
          </a:pPr>
          <a:r>
            <a:rPr lang="en-GB" sz="1600" dirty="0" err="1"/>
            <a:t>Parempi</a:t>
          </a:r>
          <a:r>
            <a:rPr lang="en-GB" sz="1600" dirty="0"/>
            <a:t> </a:t>
          </a:r>
          <a:r>
            <a:rPr lang="en-GB" sz="1600" dirty="0" err="1"/>
            <a:t>kannattavuus</a:t>
          </a:r>
          <a:endParaRPr lang="en-GB" sz="1600" dirty="0"/>
        </a:p>
        <a:p>
          <a:pPr>
            <a:lnSpc>
              <a:spcPct val="100000"/>
            </a:lnSpc>
          </a:pPr>
          <a:r>
            <a:rPr lang="en-GB" sz="1600" dirty="0" err="1"/>
            <a:t>Parempi</a:t>
          </a:r>
          <a:r>
            <a:rPr lang="en-GB" sz="1600" dirty="0"/>
            <a:t> </a:t>
          </a:r>
          <a:r>
            <a:rPr lang="en-GB" sz="1600" dirty="0" err="1"/>
            <a:t>kilpailukyky</a:t>
          </a:r>
          <a:endParaRPr lang="en-GB" sz="1600" dirty="0"/>
        </a:p>
        <a:p>
          <a:pPr>
            <a:lnSpc>
              <a:spcPct val="100000"/>
            </a:lnSpc>
          </a:pPr>
          <a:r>
            <a:rPr lang="en-GB" sz="1600" dirty="0" err="1"/>
            <a:t>Tyytyväiset</a:t>
          </a:r>
          <a:r>
            <a:rPr lang="en-GB" sz="1600" dirty="0"/>
            <a:t> ja </a:t>
          </a:r>
          <a:r>
            <a:rPr lang="en-GB" sz="1600" dirty="0" err="1"/>
            <a:t>motivoituneet</a:t>
          </a:r>
          <a:r>
            <a:rPr lang="en-GB" sz="1600" dirty="0"/>
            <a:t> </a:t>
          </a:r>
        </a:p>
        <a:p>
          <a:pPr>
            <a:lnSpc>
              <a:spcPts val="1000"/>
            </a:lnSpc>
          </a:pPr>
          <a:r>
            <a:rPr lang="en-GB" sz="1600" dirty="0" err="1"/>
            <a:t>työntekijät</a:t>
          </a:r>
          <a:endParaRPr lang="en-GB" sz="1600" dirty="0"/>
        </a:p>
        <a:p>
          <a:pPr>
            <a:lnSpc>
              <a:spcPts val="2100"/>
            </a:lnSpc>
          </a:pPr>
          <a:r>
            <a:rPr lang="en-GB" sz="1600" dirty="0" err="1"/>
            <a:t>Valmius</a:t>
          </a:r>
          <a:r>
            <a:rPr lang="en-GB" sz="1600" dirty="0"/>
            <a:t> </a:t>
          </a:r>
          <a:r>
            <a:rPr lang="en-GB" sz="1600" dirty="0" err="1"/>
            <a:t>sääntelyyn</a:t>
          </a:r>
          <a:endParaRPr lang="en-GB" sz="1600" dirty="0"/>
        </a:p>
        <a:p>
          <a:pPr>
            <a:lnSpc>
              <a:spcPct val="90000"/>
            </a:lnSpc>
          </a:pPr>
          <a:r>
            <a:rPr lang="en-GB" sz="1600" dirty="0" err="1"/>
            <a:t>Hyvä</a:t>
          </a:r>
          <a:r>
            <a:rPr lang="en-GB" sz="1600" dirty="0"/>
            <a:t> </a:t>
          </a:r>
          <a:r>
            <a:rPr lang="en-GB" sz="1600" dirty="0" err="1"/>
            <a:t>riskienhallinta</a:t>
          </a:r>
          <a:endParaRPr lang="en-GB" sz="1600" dirty="0"/>
        </a:p>
        <a:p>
          <a:pPr>
            <a:lnSpc>
              <a:spcPct val="90000"/>
            </a:lnSpc>
          </a:pPr>
          <a:r>
            <a:rPr lang="en-GB" sz="1600" dirty="0" err="1"/>
            <a:t>Kasvava</a:t>
          </a:r>
          <a:r>
            <a:rPr lang="en-GB" sz="1600" dirty="0"/>
            <a:t> </a:t>
          </a:r>
          <a:r>
            <a:rPr lang="en-GB" sz="1600" dirty="0" err="1"/>
            <a:t>arvostus</a:t>
          </a:r>
          <a:r>
            <a:rPr lang="en-GB" sz="1600" dirty="0"/>
            <a:t> </a:t>
          </a:r>
          <a:r>
            <a:rPr lang="en-GB" sz="1600" dirty="0" err="1"/>
            <a:t>yritystä</a:t>
          </a:r>
          <a:r>
            <a:rPr lang="en-GB" sz="1600" dirty="0"/>
            <a:t> </a:t>
          </a:r>
          <a:r>
            <a:rPr lang="en-GB" sz="1600" dirty="0" err="1"/>
            <a:t>kohtaan</a:t>
          </a:r>
          <a:endParaRPr lang="en-GB" sz="1600" dirty="0"/>
        </a:p>
        <a:p>
          <a:pPr>
            <a:lnSpc>
              <a:spcPct val="90000"/>
            </a:lnSpc>
          </a:pPr>
          <a:endParaRPr lang="en-GB" sz="1600" dirty="0"/>
        </a:p>
        <a:p>
          <a:pPr>
            <a:lnSpc>
              <a:spcPct val="90000"/>
            </a:lnSpc>
          </a:pPr>
          <a:endParaRPr lang="en-GB" sz="1600" dirty="0"/>
        </a:p>
      </dgm:t>
    </dgm:pt>
    <dgm:pt modelId="{653D22D1-BCA4-42E0-A9BA-093B635CDF0E}" type="parTrans" cxnId="{4FBA7E42-86FA-4DE4-A36B-C7BB48B7F318}">
      <dgm:prSet/>
      <dgm:spPr/>
      <dgm:t>
        <a:bodyPr/>
        <a:lstStyle/>
        <a:p>
          <a:endParaRPr lang="en-FI"/>
        </a:p>
      </dgm:t>
    </dgm:pt>
    <dgm:pt modelId="{FB216D76-A34D-4F7A-82A1-1D44F277E0B3}" type="sibTrans" cxnId="{4FBA7E42-86FA-4DE4-A36B-C7BB48B7F318}">
      <dgm:prSet/>
      <dgm:spPr/>
      <dgm:t>
        <a:bodyPr/>
        <a:lstStyle/>
        <a:p>
          <a:endParaRPr lang="en-FI"/>
        </a:p>
      </dgm:t>
    </dgm:pt>
    <dgm:pt modelId="{6C80B471-7BB7-46EE-B955-DF24EA72464C}">
      <dgm:prSet phldrT="[Teksti]" custT="1"/>
      <dgm:spPr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90000"/>
            </a:lnSpc>
          </a:pPr>
          <a:r>
            <a:rPr lang="en-GB" sz="2400" dirty="0" err="1"/>
            <a:t>Ympäristö</a:t>
          </a:r>
          <a:endParaRPr lang="en-GB" sz="2400" dirty="0"/>
        </a:p>
        <a:p>
          <a:pPr>
            <a:lnSpc>
              <a:spcPct val="90000"/>
            </a:lnSpc>
          </a:pPr>
          <a:endParaRPr lang="en-GB" sz="1400" dirty="0"/>
        </a:p>
        <a:p>
          <a:pPr>
            <a:lnSpc>
              <a:spcPct val="90000"/>
            </a:lnSpc>
          </a:pPr>
          <a:endParaRPr lang="en-GB" sz="2400" dirty="0"/>
        </a:p>
        <a:p>
          <a:pPr>
            <a:lnSpc>
              <a:spcPts val="1000"/>
            </a:lnSpc>
          </a:pPr>
          <a:r>
            <a:rPr lang="en-GB" sz="1600" dirty="0" err="1"/>
            <a:t>Vähemmän</a:t>
          </a:r>
          <a:r>
            <a:rPr lang="en-GB" sz="1600" dirty="0"/>
            <a:t> </a:t>
          </a:r>
          <a:r>
            <a:rPr lang="en-GB" sz="1600" dirty="0" err="1"/>
            <a:t>kasvihuonekaasu</a:t>
          </a:r>
          <a:r>
            <a:rPr lang="en-GB" sz="1600" dirty="0"/>
            <a:t>-</a:t>
          </a:r>
        </a:p>
        <a:p>
          <a:pPr>
            <a:lnSpc>
              <a:spcPts val="1000"/>
            </a:lnSpc>
          </a:pPr>
          <a:r>
            <a:rPr lang="en-GB" sz="1600" dirty="0" err="1"/>
            <a:t>päästöjä</a:t>
          </a:r>
          <a:endParaRPr lang="en-GB" sz="1600" dirty="0"/>
        </a:p>
        <a:p>
          <a:pPr>
            <a:lnSpc>
              <a:spcPct val="100000"/>
            </a:lnSpc>
          </a:pPr>
          <a:r>
            <a:rPr lang="en-GB" sz="1600" dirty="0" err="1"/>
            <a:t>Vähemmän</a:t>
          </a:r>
          <a:r>
            <a:rPr lang="en-GB" sz="1600" dirty="0"/>
            <a:t> </a:t>
          </a:r>
          <a:r>
            <a:rPr lang="en-GB" sz="1600" dirty="0" err="1"/>
            <a:t>saasteita</a:t>
          </a:r>
          <a:endParaRPr lang="en-GB" sz="1600" dirty="0"/>
        </a:p>
        <a:p>
          <a:pPr>
            <a:lnSpc>
              <a:spcPct val="100000"/>
            </a:lnSpc>
          </a:pPr>
          <a:r>
            <a:rPr lang="en-GB" sz="1600" dirty="0" err="1"/>
            <a:t>Pienentynyt</a:t>
          </a:r>
          <a:r>
            <a:rPr lang="en-GB" sz="1600" dirty="0"/>
            <a:t> </a:t>
          </a:r>
          <a:r>
            <a:rPr lang="en-GB" sz="1600" dirty="0" err="1"/>
            <a:t>neitseellisten</a:t>
          </a:r>
          <a:endParaRPr lang="en-GB" sz="1600" dirty="0"/>
        </a:p>
        <a:p>
          <a:pPr>
            <a:lnSpc>
              <a:spcPts val="1000"/>
            </a:lnSpc>
          </a:pPr>
          <a:r>
            <a:rPr lang="en-GB" sz="1600" dirty="0" err="1"/>
            <a:t>raaka-aineiden</a:t>
          </a:r>
          <a:r>
            <a:rPr lang="en-GB" sz="1600" dirty="0"/>
            <a:t> </a:t>
          </a:r>
          <a:r>
            <a:rPr lang="en-GB" sz="1600" dirty="0" err="1"/>
            <a:t>tarve</a:t>
          </a:r>
          <a:endParaRPr lang="en-GB" sz="1600" dirty="0"/>
        </a:p>
        <a:p>
          <a:pPr>
            <a:lnSpc>
              <a:spcPct val="90000"/>
            </a:lnSpc>
          </a:pPr>
          <a:r>
            <a:rPr lang="en-GB" sz="1600" dirty="0" err="1"/>
            <a:t>Luonnon</a:t>
          </a:r>
          <a:r>
            <a:rPr lang="en-GB" sz="1600" dirty="0"/>
            <a:t> </a:t>
          </a:r>
          <a:r>
            <a:rPr lang="en-GB" sz="1600" dirty="0" err="1"/>
            <a:t>monimuotoisuuden</a:t>
          </a:r>
          <a:r>
            <a:rPr lang="en-GB" sz="1600" dirty="0"/>
            <a:t> </a:t>
          </a:r>
          <a:r>
            <a:rPr lang="en-GB" sz="1600" dirty="0" err="1"/>
            <a:t>turvaaminen</a:t>
          </a:r>
          <a:endParaRPr lang="en-GB" sz="1600" dirty="0"/>
        </a:p>
        <a:p>
          <a:pPr>
            <a:lnSpc>
              <a:spcPct val="90000"/>
            </a:lnSpc>
          </a:pPr>
          <a:endParaRPr lang="en-GB" sz="1800" dirty="0"/>
        </a:p>
        <a:p>
          <a:pPr>
            <a:lnSpc>
              <a:spcPct val="90000"/>
            </a:lnSpc>
          </a:pPr>
          <a:endParaRPr lang="en-GB" sz="1800" dirty="0"/>
        </a:p>
        <a:p>
          <a:pPr>
            <a:lnSpc>
              <a:spcPct val="90000"/>
            </a:lnSpc>
          </a:pPr>
          <a:endParaRPr lang="en-FI" sz="1800" dirty="0"/>
        </a:p>
      </dgm:t>
    </dgm:pt>
    <dgm:pt modelId="{553BB4BB-C592-4760-B744-8115319F9EE8}" type="parTrans" cxnId="{C717B6F9-FB97-4B95-9A3B-94AED997FDDD}">
      <dgm:prSet/>
      <dgm:spPr/>
      <dgm:t>
        <a:bodyPr/>
        <a:lstStyle/>
        <a:p>
          <a:endParaRPr lang="en-FI"/>
        </a:p>
      </dgm:t>
    </dgm:pt>
    <dgm:pt modelId="{9D5E7C67-1487-4082-AD39-99CEF9C9B7CC}" type="sibTrans" cxnId="{C717B6F9-FB97-4B95-9A3B-94AED997FDDD}">
      <dgm:prSet/>
      <dgm:spPr/>
      <dgm:t>
        <a:bodyPr/>
        <a:lstStyle/>
        <a:p>
          <a:endParaRPr lang="en-FI"/>
        </a:p>
      </dgm:t>
    </dgm:pt>
    <dgm:pt modelId="{4A84376E-EC82-4196-8B09-581EC685AA5D}" type="pres">
      <dgm:prSet presAssocID="{17E3C0EF-DFAF-4C21-A67F-396159A76B54}" presName="compositeShape" presStyleCnt="0">
        <dgm:presLayoutVars>
          <dgm:chMax val="7"/>
          <dgm:dir/>
          <dgm:resizeHandles val="exact"/>
        </dgm:presLayoutVars>
      </dgm:prSet>
      <dgm:spPr/>
    </dgm:pt>
    <dgm:pt modelId="{ED88DF2B-DA18-42BB-94E1-CDF93FE86190}" type="pres">
      <dgm:prSet presAssocID="{535AB8C8-7A6C-4F41-9415-1CCF9E3401A9}" presName="circ1" presStyleLbl="vennNode1" presStyleIdx="0" presStyleCnt="2" custScaleX="107950" custScaleY="83408"/>
      <dgm:spPr/>
    </dgm:pt>
    <dgm:pt modelId="{ED6B5AF6-90E9-455B-828C-2CBA30A0A10E}" type="pres">
      <dgm:prSet presAssocID="{535AB8C8-7A6C-4F41-9415-1CCF9E3401A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4F41B79-FB44-4928-B0D8-128ECF5CC36A}" type="pres">
      <dgm:prSet presAssocID="{6C80B471-7BB7-46EE-B955-DF24EA72464C}" presName="circ2" presStyleLbl="vennNode1" presStyleIdx="1" presStyleCnt="2" custScaleX="110056" custScaleY="83408"/>
      <dgm:spPr/>
    </dgm:pt>
    <dgm:pt modelId="{68C0524F-7F45-4C20-8A2B-90CEA67D94F4}" type="pres">
      <dgm:prSet presAssocID="{6C80B471-7BB7-46EE-B955-DF24EA72464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FBA7E42-86FA-4DE4-A36B-C7BB48B7F318}" srcId="{17E3C0EF-DFAF-4C21-A67F-396159A76B54}" destId="{535AB8C8-7A6C-4F41-9415-1CCF9E3401A9}" srcOrd="0" destOrd="0" parTransId="{653D22D1-BCA4-42E0-A9BA-093B635CDF0E}" sibTransId="{FB216D76-A34D-4F7A-82A1-1D44F277E0B3}"/>
    <dgm:cxn modelId="{826D034A-1B9B-4993-9C11-3397235081F8}" type="presOf" srcId="{17E3C0EF-DFAF-4C21-A67F-396159A76B54}" destId="{4A84376E-EC82-4196-8B09-581EC685AA5D}" srcOrd="0" destOrd="0" presId="urn:microsoft.com/office/officeart/2005/8/layout/venn1"/>
    <dgm:cxn modelId="{4151626B-3112-47CC-AB66-03275773EF79}" type="presOf" srcId="{535AB8C8-7A6C-4F41-9415-1CCF9E3401A9}" destId="{ED88DF2B-DA18-42BB-94E1-CDF93FE86190}" srcOrd="0" destOrd="0" presId="urn:microsoft.com/office/officeart/2005/8/layout/venn1"/>
    <dgm:cxn modelId="{99A82A79-ED65-4C95-AC11-33D62CBE8663}" type="presOf" srcId="{6C80B471-7BB7-46EE-B955-DF24EA72464C}" destId="{A4F41B79-FB44-4928-B0D8-128ECF5CC36A}" srcOrd="0" destOrd="0" presId="urn:microsoft.com/office/officeart/2005/8/layout/venn1"/>
    <dgm:cxn modelId="{8ECAB5D9-66EC-453A-A1D5-299D15362CD3}" type="presOf" srcId="{6C80B471-7BB7-46EE-B955-DF24EA72464C}" destId="{68C0524F-7F45-4C20-8A2B-90CEA67D94F4}" srcOrd="1" destOrd="0" presId="urn:microsoft.com/office/officeart/2005/8/layout/venn1"/>
    <dgm:cxn modelId="{217A9DE3-FC17-4605-8A84-356865765CDE}" type="presOf" srcId="{535AB8C8-7A6C-4F41-9415-1CCF9E3401A9}" destId="{ED6B5AF6-90E9-455B-828C-2CBA30A0A10E}" srcOrd="1" destOrd="0" presId="urn:microsoft.com/office/officeart/2005/8/layout/venn1"/>
    <dgm:cxn modelId="{C717B6F9-FB97-4B95-9A3B-94AED997FDDD}" srcId="{17E3C0EF-DFAF-4C21-A67F-396159A76B54}" destId="{6C80B471-7BB7-46EE-B955-DF24EA72464C}" srcOrd="1" destOrd="0" parTransId="{553BB4BB-C592-4760-B744-8115319F9EE8}" sibTransId="{9D5E7C67-1487-4082-AD39-99CEF9C9B7CC}"/>
    <dgm:cxn modelId="{D9C23940-0F72-45EA-8324-8FAE06F06E5B}" type="presParOf" srcId="{4A84376E-EC82-4196-8B09-581EC685AA5D}" destId="{ED88DF2B-DA18-42BB-94E1-CDF93FE86190}" srcOrd="0" destOrd="0" presId="urn:microsoft.com/office/officeart/2005/8/layout/venn1"/>
    <dgm:cxn modelId="{F2A5C407-7631-466D-8654-EDDC39BDCA95}" type="presParOf" srcId="{4A84376E-EC82-4196-8B09-581EC685AA5D}" destId="{ED6B5AF6-90E9-455B-828C-2CBA30A0A10E}" srcOrd="1" destOrd="0" presId="urn:microsoft.com/office/officeart/2005/8/layout/venn1"/>
    <dgm:cxn modelId="{5E9522A1-446C-4665-A8A5-48646A20B9C9}" type="presParOf" srcId="{4A84376E-EC82-4196-8B09-581EC685AA5D}" destId="{A4F41B79-FB44-4928-B0D8-128ECF5CC36A}" srcOrd="2" destOrd="0" presId="urn:microsoft.com/office/officeart/2005/8/layout/venn1"/>
    <dgm:cxn modelId="{80CC6B3D-9B1F-42B1-B079-373D277B8DC5}" type="presParOf" srcId="{4A84376E-EC82-4196-8B09-581EC685AA5D}" destId="{68C0524F-7F45-4C20-8A2B-90CEA67D94F4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E3C0EF-DFAF-4C21-A67F-396159A76B54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535AB8C8-7A6C-4F41-9415-1CCF9E3401A9}">
      <dgm:prSet phldrT="[Teksti]" custT="1"/>
      <dgm:spPr>
        <a:solidFill>
          <a:schemeClr val="accent6">
            <a:lumMod val="40000"/>
            <a:lumOff val="60000"/>
            <a:alpha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90000"/>
            </a:lnSpc>
          </a:pPr>
          <a:r>
            <a:rPr lang="en-GB" sz="2400" dirty="0" err="1"/>
            <a:t>Yritys</a:t>
          </a:r>
          <a:endParaRPr lang="en-GB" sz="2400" dirty="0"/>
        </a:p>
        <a:p>
          <a:pPr>
            <a:lnSpc>
              <a:spcPct val="90000"/>
            </a:lnSpc>
          </a:pPr>
          <a:endParaRPr lang="en-GB" sz="2400" dirty="0"/>
        </a:p>
        <a:p>
          <a:pPr>
            <a:lnSpc>
              <a:spcPct val="90000"/>
            </a:lnSpc>
          </a:pPr>
          <a:r>
            <a:rPr lang="en-GB" sz="1600" dirty="0" err="1"/>
            <a:t>Säästyneet</a:t>
          </a:r>
          <a:r>
            <a:rPr lang="en-GB" sz="1600" dirty="0"/>
            <a:t> </a:t>
          </a:r>
          <a:r>
            <a:rPr lang="en-GB" sz="1600" dirty="0" err="1"/>
            <a:t>eurot</a:t>
          </a:r>
          <a:endParaRPr lang="en-GB" sz="1600" dirty="0"/>
        </a:p>
        <a:p>
          <a:pPr>
            <a:lnSpc>
              <a:spcPct val="90000"/>
            </a:lnSpc>
          </a:pPr>
          <a:r>
            <a:rPr lang="en-GB" sz="1600" dirty="0" err="1"/>
            <a:t>Parempi</a:t>
          </a:r>
          <a:r>
            <a:rPr lang="en-GB" sz="1600" dirty="0"/>
            <a:t> </a:t>
          </a:r>
          <a:r>
            <a:rPr lang="en-GB" sz="1600" dirty="0" err="1"/>
            <a:t>kannattavuus</a:t>
          </a:r>
          <a:endParaRPr lang="en-GB" sz="1600" dirty="0"/>
        </a:p>
        <a:p>
          <a:pPr>
            <a:lnSpc>
              <a:spcPct val="100000"/>
            </a:lnSpc>
          </a:pPr>
          <a:r>
            <a:rPr lang="en-GB" sz="1600" dirty="0" err="1"/>
            <a:t>Parempi</a:t>
          </a:r>
          <a:r>
            <a:rPr lang="en-GB" sz="1600" dirty="0"/>
            <a:t> </a:t>
          </a:r>
          <a:r>
            <a:rPr lang="en-GB" sz="1600" dirty="0" err="1"/>
            <a:t>kilpailukyky</a:t>
          </a:r>
          <a:endParaRPr lang="en-GB" sz="1600" dirty="0"/>
        </a:p>
        <a:p>
          <a:pPr>
            <a:lnSpc>
              <a:spcPct val="100000"/>
            </a:lnSpc>
          </a:pPr>
          <a:r>
            <a:rPr lang="en-GB" sz="1600" dirty="0" err="1"/>
            <a:t>Tyytyväiset</a:t>
          </a:r>
          <a:r>
            <a:rPr lang="en-GB" sz="1600" dirty="0"/>
            <a:t> ja </a:t>
          </a:r>
          <a:r>
            <a:rPr lang="en-GB" sz="1600" dirty="0" err="1"/>
            <a:t>motivoituneet</a:t>
          </a:r>
          <a:r>
            <a:rPr lang="en-GB" sz="1600" dirty="0"/>
            <a:t> </a:t>
          </a:r>
        </a:p>
        <a:p>
          <a:pPr>
            <a:lnSpc>
              <a:spcPts val="1000"/>
            </a:lnSpc>
          </a:pPr>
          <a:r>
            <a:rPr lang="en-GB" sz="1600" dirty="0" err="1"/>
            <a:t>työntekijät</a:t>
          </a:r>
          <a:endParaRPr lang="en-GB" sz="1600" dirty="0"/>
        </a:p>
        <a:p>
          <a:pPr>
            <a:lnSpc>
              <a:spcPts val="2100"/>
            </a:lnSpc>
          </a:pPr>
          <a:r>
            <a:rPr lang="en-GB" sz="1600" dirty="0" err="1"/>
            <a:t>Valmius</a:t>
          </a:r>
          <a:r>
            <a:rPr lang="en-GB" sz="1600" dirty="0"/>
            <a:t> </a:t>
          </a:r>
          <a:r>
            <a:rPr lang="en-GB" sz="1600" dirty="0" err="1"/>
            <a:t>sääntelyyn</a:t>
          </a:r>
          <a:endParaRPr lang="en-GB" sz="1600" dirty="0"/>
        </a:p>
        <a:p>
          <a:pPr>
            <a:lnSpc>
              <a:spcPct val="90000"/>
            </a:lnSpc>
          </a:pPr>
          <a:r>
            <a:rPr lang="en-GB" sz="1600" dirty="0" err="1"/>
            <a:t>Hyvä</a:t>
          </a:r>
          <a:r>
            <a:rPr lang="en-GB" sz="1600" dirty="0"/>
            <a:t> </a:t>
          </a:r>
          <a:r>
            <a:rPr lang="en-GB" sz="1600" dirty="0" err="1"/>
            <a:t>riskienhallinta</a:t>
          </a:r>
          <a:endParaRPr lang="en-GB" sz="1600" dirty="0"/>
        </a:p>
        <a:p>
          <a:pPr>
            <a:lnSpc>
              <a:spcPct val="90000"/>
            </a:lnSpc>
          </a:pPr>
          <a:r>
            <a:rPr lang="en-GB" sz="1600" dirty="0" err="1"/>
            <a:t>Kasvava</a:t>
          </a:r>
          <a:r>
            <a:rPr lang="en-GB" sz="1600" dirty="0"/>
            <a:t> </a:t>
          </a:r>
          <a:r>
            <a:rPr lang="en-GB" sz="1600" dirty="0" err="1"/>
            <a:t>arvostus</a:t>
          </a:r>
          <a:r>
            <a:rPr lang="en-GB" sz="1600" dirty="0"/>
            <a:t> </a:t>
          </a:r>
          <a:r>
            <a:rPr lang="en-GB" sz="1600" dirty="0" err="1"/>
            <a:t>yritystä</a:t>
          </a:r>
          <a:r>
            <a:rPr lang="en-GB" sz="1600" dirty="0"/>
            <a:t> </a:t>
          </a:r>
          <a:r>
            <a:rPr lang="en-GB" sz="1600" dirty="0" err="1"/>
            <a:t>kohtaan</a:t>
          </a:r>
          <a:endParaRPr lang="en-GB" sz="1600" dirty="0"/>
        </a:p>
        <a:p>
          <a:pPr>
            <a:lnSpc>
              <a:spcPct val="90000"/>
            </a:lnSpc>
          </a:pPr>
          <a:endParaRPr lang="en-GB" sz="1600" dirty="0"/>
        </a:p>
        <a:p>
          <a:pPr>
            <a:lnSpc>
              <a:spcPct val="90000"/>
            </a:lnSpc>
          </a:pPr>
          <a:endParaRPr lang="en-GB" sz="1600" dirty="0"/>
        </a:p>
      </dgm:t>
    </dgm:pt>
    <dgm:pt modelId="{653D22D1-BCA4-42E0-A9BA-093B635CDF0E}" type="parTrans" cxnId="{4FBA7E42-86FA-4DE4-A36B-C7BB48B7F318}">
      <dgm:prSet/>
      <dgm:spPr/>
      <dgm:t>
        <a:bodyPr/>
        <a:lstStyle/>
        <a:p>
          <a:endParaRPr lang="en-FI"/>
        </a:p>
      </dgm:t>
    </dgm:pt>
    <dgm:pt modelId="{FB216D76-A34D-4F7A-82A1-1D44F277E0B3}" type="sibTrans" cxnId="{4FBA7E42-86FA-4DE4-A36B-C7BB48B7F318}">
      <dgm:prSet/>
      <dgm:spPr/>
      <dgm:t>
        <a:bodyPr/>
        <a:lstStyle/>
        <a:p>
          <a:endParaRPr lang="en-FI"/>
        </a:p>
      </dgm:t>
    </dgm:pt>
    <dgm:pt modelId="{6C80B471-7BB7-46EE-B955-DF24EA72464C}">
      <dgm:prSet phldrT="[Teksti]" custT="1"/>
      <dgm:spPr>
        <a:solidFill>
          <a:schemeClr val="accent6">
            <a:lumMod val="60000"/>
            <a:lumOff val="40000"/>
            <a:alpha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90000"/>
            </a:lnSpc>
          </a:pPr>
          <a:r>
            <a:rPr lang="en-GB" sz="2400" dirty="0" err="1"/>
            <a:t>Ympäristö</a:t>
          </a:r>
          <a:endParaRPr lang="en-GB" sz="2400" dirty="0"/>
        </a:p>
        <a:p>
          <a:pPr>
            <a:lnSpc>
              <a:spcPct val="90000"/>
            </a:lnSpc>
          </a:pPr>
          <a:endParaRPr lang="en-GB" sz="1400" dirty="0"/>
        </a:p>
        <a:p>
          <a:pPr>
            <a:lnSpc>
              <a:spcPct val="90000"/>
            </a:lnSpc>
          </a:pPr>
          <a:endParaRPr lang="en-GB" sz="2400" dirty="0"/>
        </a:p>
        <a:p>
          <a:pPr>
            <a:lnSpc>
              <a:spcPts val="1000"/>
            </a:lnSpc>
          </a:pPr>
          <a:r>
            <a:rPr lang="en-GB" sz="1600" dirty="0" err="1"/>
            <a:t>Vähemmän</a:t>
          </a:r>
          <a:r>
            <a:rPr lang="en-GB" sz="1600" dirty="0"/>
            <a:t> </a:t>
          </a:r>
          <a:r>
            <a:rPr lang="en-GB" sz="1600" dirty="0" err="1"/>
            <a:t>kasvihuonekaasu</a:t>
          </a:r>
          <a:r>
            <a:rPr lang="en-GB" sz="1600" dirty="0"/>
            <a:t>-</a:t>
          </a:r>
        </a:p>
        <a:p>
          <a:pPr>
            <a:lnSpc>
              <a:spcPts val="1000"/>
            </a:lnSpc>
          </a:pPr>
          <a:r>
            <a:rPr lang="en-GB" sz="1600" dirty="0" err="1"/>
            <a:t>päästöjä</a:t>
          </a:r>
          <a:endParaRPr lang="en-GB" sz="1600" dirty="0"/>
        </a:p>
        <a:p>
          <a:pPr>
            <a:lnSpc>
              <a:spcPct val="100000"/>
            </a:lnSpc>
          </a:pPr>
          <a:r>
            <a:rPr lang="en-GB" sz="1600" dirty="0" err="1"/>
            <a:t>Vähemmän</a:t>
          </a:r>
          <a:r>
            <a:rPr lang="en-GB" sz="1600" dirty="0"/>
            <a:t> </a:t>
          </a:r>
          <a:r>
            <a:rPr lang="en-GB" sz="1600" dirty="0" err="1"/>
            <a:t>saasteita</a:t>
          </a:r>
          <a:endParaRPr lang="en-GB" sz="1600" dirty="0"/>
        </a:p>
        <a:p>
          <a:pPr>
            <a:lnSpc>
              <a:spcPct val="100000"/>
            </a:lnSpc>
          </a:pPr>
          <a:r>
            <a:rPr lang="en-GB" sz="1600" dirty="0" err="1"/>
            <a:t>Pienentynyt</a:t>
          </a:r>
          <a:r>
            <a:rPr lang="en-GB" sz="1600" dirty="0"/>
            <a:t> </a:t>
          </a:r>
          <a:r>
            <a:rPr lang="en-GB" sz="1600" dirty="0" err="1"/>
            <a:t>neitseellisten</a:t>
          </a:r>
          <a:endParaRPr lang="en-GB" sz="1600" dirty="0"/>
        </a:p>
        <a:p>
          <a:pPr>
            <a:lnSpc>
              <a:spcPts val="1000"/>
            </a:lnSpc>
          </a:pPr>
          <a:r>
            <a:rPr lang="en-GB" sz="1600" dirty="0" err="1"/>
            <a:t>raaka-aineiden</a:t>
          </a:r>
          <a:r>
            <a:rPr lang="en-GB" sz="1600" dirty="0"/>
            <a:t> </a:t>
          </a:r>
          <a:r>
            <a:rPr lang="en-GB" sz="1600" dirty="0" err="1"/>
            <a:t>tarve</a:t>
          </a:r>
          <a:endParaRPr lang="en-GB" sz="1600" dirty="0"/>
        </a:p>
        <a:p>
          <a:pPr>
            <a:lnSpc>
              <a:spcPct val="90000"/>
            </a:lnSpc>
          </a:pPr>
          <a:r>
            <a:rPr lang="en-GB" sz="1600" dirty="0" err="1"/>
            <a:t>Luonnon</a:t>
          </a:r>
          <a:r>
            <a:rPr lang="en-GB" sz="1600" dirty="0"/>
            <a:t> </a:t>
          </a:r>
          <a:r>
            <a:rPr lang="en-GB" sz="1600" dirty="0" err="1"/>
            <a:t>monimuotoisuuden</a:t>
          </a:r>
          <a:r>
            <a:rPr lang="en-GB" sz="1600" dirty="0"/>
            <a:t> </a:t>
          </a:r>
          <a:r>
            <a:rPr lang="en-GB" sz="1600" dirty="0" err="1"/>
            <a:t>turvaaminen</a:t>
          </a:r>
          <a:endParaRPr lang="en-GB" sz="1600" dirty="0"/>
        </a:p>
        <a:p>
          <a:pPr>
            <a:lnSpc>
              <a:spcPct val="90000"/>
            </a:lnSpc>
          </a:pPr>
          <a:endParaRPr lang="en-GB" sz="1800" dirty="0"/>
        </a:p>
        <a:p>
          <a:pPr>
            <a:lnSpc>
              <a:spcPct val="90000"/>
            </a:lnSpc>
          </a:pPr>
          <a:endParaRPr lang="en-GB" sz="1800" dirty="0"/>
        </a:p>
        <a:p>
          <a:pPr>
            <a:lnSpc>
              <a:spcPct val="90000"/>
            </a:lnSpc>
          </a:pPr>
          <a:endParaRPr lang="en-FI" sz="1800" dirty="0"/>
        </a:p>
      </dgm:t>
    </dgm:pt>
    <dgm:pt modelId="{553BB4BB-C592-4760-B744-8115319F9EE8}" type="parTrans" cxnId="{C717B6F9-FB97-4B95-9A3B-94AED997FDDD}">
      <dgm:prSet/>
      <dgm:spPr/>
      <dgm:t>
        <a:bodyPr/>
        <a:lstStyle/>
        <a:p>
          <a:endParaRPr lang="en-FI"/>
        </a:p>
      </dgm:t>
    </dgm:pt>
    <dgm:pt modelId="{9D5E7C67-1487-4082-AD39-99CEF9C9B7CC}" type="sibTrans" cxnId="{C717B6F9-FB97-4B95-9A3B-94AED997FDDD}">
      <dgm:prSet/>
      <dgm:spPr/>
      <dgm:t>
        <a:bodyPr/>
        <a:lstStyle/>
        <a:p>
          <a:endParaRPr lang="en-FI"/>
        </a:p>
      </dgm:t>
    </dgm:pt>
    <dgm:pt modelId="{4A84376E-EC82-4196-8B09-581EC685AA5D}" type="pres">
      <dgm:prSet presAssocID="{17E3C0EF-DFAF-4C21-A67F-396159A76B54}" presName="compositeShape" presStyleCnt="0">
        <dgm:presLayoutVars>
          <dgm:chMax val="7"/>
          <dgm:dir/>
          <dgm:resizeHandles val="exact"/>
        </dgm:presLayoutVars>
      </dgm:prSet>
      <dgm:spPr/>
    </dgm:pt>
    <dgm:pt modelId="{ED88DF2B-DA18-42BB-94E1-CDF93FE86190}" type="pres">
      <dgm:prSet presAssocID="{535AB8C8-7A6C-4F41-9415-1CCF9E3401A9}" presName="circ1" presStyleLbl="vennNode1" presStyleIdx="0" presStyleCnt="2" custScaleX="107950" custScaleY="83408"/>
      <dgm:spPr/>
    </dgm:pt>
    <dgm:pt modelId="{ED6B5AF6-90E9-455B-828C-2CBA30A0A10E}" type="pres">
      <dgm:prSet presAssocID="{535AB8C8-7A6C-4F41-9415-1CCF9E3401A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4F41B79-FB44-4928-B0D8-128ECF5CC36A}" type="pres">
      <dgm:prSet presAssocID="{6C80B471-7BB7-46EE-B955-DF24EA72464C}" presName="circ2" presStyleLbl="vennNode1" presStyleIdx="1" presStyleCnt="2" custScaleX="110056" custScaleY="83408"/>
      <dgm:spPr/>
    </dgm:pt>
    <dgm:pt modelId="{68C0524F-7F45-4C20-8A2B-90CEA67D94F4}" type="pres">
      <dgm:prSet presAssocID="{6C80B471-7BB7-46EE-B955-DF24EA72464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FBA7E42-86FA-4DE4-A36B-C7BB48B7F318}" srcId="{17E3C0EF-DFAF-4C21-A67F-396159A76B54}" destId="{535AB8C8-7A6C-4F41-9415-1CCF9E3401A9}" srcOrd="0" destOrd="0" parTransId="{653D22D1-BCA4-42E0-A9BA-093B635CDF0E}" sibTransId="{FB216D76-A34D-4F7A-82A1-1D44F277E0B3}"/>
    <dgm:cxn modelId="{826D034A-1B9B-4993-9C11-3397235081F8}" type="presOf" srcId="{17E3C0EF-DFAF-4C21-A67F-396159A76B54}" destId="{4A84376E-EC82-4196-8B09-581EC685AA5D}" srcOrd="0" destOrd="0" presId="urn:microsoft.com/office/officeart/2005/8/layout/venn1"/>
    <dgm:cxn modelId="{4151626B-3112-47CC-AB66-03275773EF79}" type="presOf" srcId="{535AB8C8-7A6C-4F41-9415-1CCF9E3401A9}" destId="{ED88DF2B-DA18-42BB-94E1-CDF93FE86190}" srcOrd="0" destOrd="0" presId="urn:microsoft.com/office/officeart/2005/8/layout/venn1"/>
    <dgm:cxn modelId="{99A82A79-ED65-4C95-AC11-33D62CBE8663}" type="presOf" srcId="{6C80B471-7BB7-46EE-B955-DF24EA72464C}" destId="{A4F41B79-FB44-4928-B0D8-128ECF5CC36A}" srcOrd="0" destOrd="0" presId="urn:microsoft.com/office/officeart/2005/8/layout/venn1"/>
    <dgm:cxn modelId="{8ECAB5D9-66EC-453A-A1D5-299D15362CD3}" type="presOf" srcId="{6C80B471-7BB7-46EE-B955-DF24EA72464C}" destId="{68C0524F-7F45-4C20-8A2B-90CEA67D94F4}" srcOrd="1" destOrd="0" presId="urn:microsoft.com/office/officeart/2005/8/layout/venn1"/>
    <dgm:cxn modelId="{217A9DE3-FC17-4605-8A84-356865765CDE}" type="presOf" srcId="{535AB8C8-7A6C-4F41-9415-1CCF9E3401A9}" destId="{ED6B5AF6-90E9-455B-828C-2CBA30A0A10E}" srcOrd="1" destOrd="0" presId="urn:microsoft.com/office/officeart/2005/8/layout/venn1"/>
    <dgm:cxn modelId="{C717B6F9-FB97-4B95-9A3B-94AED997FDDD}" srcId="{17E3C0EF-DFAF-4C21-A67F-396159A76B54}" destId="{6C80B471-7BB7-46EE-B955-DF24EA72464C}" srcOrd="1" destOrd="0" parTransId="{553BB4BB-C592-4760-B744-8115319F9EE8}" sibTransId="{9D5E7C67-1487-4082-AD39-99CEF9C9B7CC}"/>
    <dgm:cxn modelId="{D9C23940-0F72-45EA-8324-8FAE06F06E5B}" type="presParOf" srcId="{4A84376E-EC82-4196-8B09-581EC685AA5D}" destId="{ED88DF2B-DA18-42BB-94E1-CDF93FE86190}" srcOrd="0" destOrd="0" presId="urn:microsoft.com/office/officeart/2005/8/layout/venn1"/>
    <dgm:cxn modelId="{F2A5C407-7631-466D-8654-EDDC39BDCA95}" type="presParOf" srcId="{4A84376E-EC82-4196-8B09-581EC685AA5D}" destId="{ED6B5AF6-90E9-455B-828C-2CBA30A0A10E}" srcOrd="1" destOrd="0" presId="urn:microsoft.com/office/officeart/2005/8/layout/venn1"/>
    <dgm:cxn modelId="{5E9522A1-446C-4665-A8A5-48646A20B9C9}" type="presParOf" srcId="{4A84376E-EC82-4196-8B09-581EC685AA5D}" destId="{A4F41B79-FB44-4928-B0D8-128ECF5CC36A}" srcOrd="2" destOrd="0" presId="urn:microsoft.com/office/officeart/2005/8/layout/venn1"/>
    <dgm:cxn modelId="{80CC6B3D-9B1F-42B1-B079-373D277B8DC5}" type="presParOf" srcId="{4A84376E-EC82-4196-8B09-581EC685AA5D}" destId="{68C0524F-7F45-4C20-8A2B-90CEA67D94F4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8DF2B-DA18-42BB-94E1-CDF93FE86190}">
      <dsp:nvSpPr>
        <dsp:cNvPr id="0" name=""/>
        <dsp:cNvSpPr/>
      </dsp:nvSpPr>
      <dsp:spPr>
        <a:xfrm>
          <a:off x="-23556" y="744189"/>
          <a:ext cx="5683174" cy="4391127"/>
        </a:xfrm>
        <a:prstGeom prst="ellipse">
          <a:avLst/>
        </a:prstGeom>
        <a:solidFill>
          <a:schemeClr val="accent6">
            <a:lumMod val="40000"/>
            <a:lumOff val="60000"/>
            <a:alpha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 err="1"/>
            <a:t>Yritys</a:t>
          </a:r>
          <a:endParaRPr lang="en-GB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Säästyneet</a:t>
          </a:r>
          <a:r>
            <a:rPr lang="en-GB" sz="1600" kern="1200" dirty="0"/>
            <a:t> </a:t>
          </a:r>
          <a:r>
            <a:rPr lang="en-GB" sz="1600" kern="1200" dirty="0" err="1"/>
            <a:t>eurot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Parempi</a:t>
          </a:r>
          <a:r>
            <a:rPr lang="en-GB" sz="1600" kern="1200" dirty="0"/>
            <a:t> </a:t>
          </a:r>
          <a:r>
            <a:rPr lang="en-GB" sz="1600" kern="1200" dirty="0" err="1"/>
            <a:t>kannattavuus</a:t>
          </a:r>
          <a:endParaRPr lang="en-GB" sz="16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Parempi</a:t>
          </a:r>
          <a:r>
            <a:rPr lang="en-GB" sz="1600" kern="1200" dirty="0"/>
            <a:t> </a:t>
          </a:r>
          <a:r>
            <a:rPr lang="en-GB" sz="1600" kern="1200" dirty="0" err="1"/>
            <a:t>kilpailukyky</a:t>
          </a:r>
          <a:endParaRPr lang="en-GB" sz="16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Tyytyväiset</a:t>
          </a:r>
          <a:r>
            <a:rPr lang="en-GB" sz="1600" kern="1200" dirty="0"/>
            <a:t> ja </a:t>
          </a:r>
          <a:r>
            <a:rPr lang="en-GB" sz="1600" kern="1200" dirty="0" err="1"/>
            <a:t>motivoituneet</a:t>
          </a:r>
          <a:r>
            <a:rPr lang="en-GB" sz="1600" kern="1200" dirty="0"/>
            <a:t> </a:t>
          </a:r>
        </a:p>
        <a:p>
          <a:pPr marL="0" lvl="0" indent="0" algn="ctr" defTabSz="1066800">
            <a:lnSpc>
              <a:spcPts val="1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työntekijät</a:t>
          </a:r>
          <a:endParaRPr lang="en-GB" sz="1600" kern="1200" dirty="0"/>
        </a:p>
        <a:p>
          <a:pPr marL="0" lvl="0" indent="0" algn="ctr" defTabSz="1066800">
            <a:lnSpc>
              <a:spcPts val="21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Valmius</a:t>
          </a:r>
          <a:r>
            <a:rPr lang="en-GB" sz="1600" kern="1200" dirty="0"/>
            <a:t> </a:t>
          </a:r>
          <a:r>
            <a:rPr lang="en-GB" sz="1600" kern="1200" dirty="0" err="1"/>
            <a:t>sääntelyyn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Hyvä</a:t>
          </a:r>
          <a:r>
            <a:rPr lang="en-GB" sz="1600" kern="1200" dirty="0"/>
            <a:t> </a:t>
          </a:r>
          <a:r>
            <a:rPr lang="en-GB" sz="1600" kern="1200" dirty="0" err="1"/>
            <a:t>riskienhallinta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Kasvava</a:t>
          </a:r>
          <a:r>
            <a:rPr lang="en-GB" sz="1600" kern="1200" dirty="0"/>
            <a:t> </a:t>
          </a:r>
          <a:r>
            <a:rPr lang="en-GB" sz="1600" kern="1200" dirty="0" err="1"/>
            <a:t>arvostus</a:t>
          </a:r>
          <a:r>
            <a:rPr lang="en-GB" sz="1600" kern="1200" dirty="0"/>
            <a:t> </a:t>
          </a:r>
          <a:r>
            <a:rPr lang="en-GB" sz="1600" kern="1200" dirty="0" err="1"/>
            <a:t>yritystä</a:t>
          </a:r>
          <a:r>
            <a:rPr lang="en-GB" sz="1600" kern="1200" dirty="0"/>
            <a:t> </a:t>
          </a:r>
          <a:r>
            <a:rPr lang="en-GB" sz="1600" kern="1200" dirty="0" err="1"/>
            <a:t>kohtaan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</dsp:txBody>
      <dsp:txXfrm>
        <a:off x="770040" y="1261997"/>
        <a:ext cx="3276785" cy="3355511"/>
      </dsp:txXfrm>
    </dsp:sp>
    <dsp:sp modelId="{A4F41B79-FB44-4928-B0D8-128ECF5CC36A}">
      <dsp:nvSpPr>
        <dsp:cNvPr id="0" name=""/>
        <dsp:cNvSpPr/>
      </dsp:nvSpPr>
      <dsp:spPr>
        <a:xfrm>
          <a:off x="3715339" y="744189"/>
          <a:ext cx="5794048" cy="4391127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 err="1"/>
            <a:t>Ympäristö</a:t>
          </a:r>
          <a:endParaRPr lang="en-GB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 dirty="0"/>
        </a:p>
        <a:p>
          <a:pPr marL="0" lvl="0" indent="0" algn="ctr" defTabSz="1066800">
            <a:lnSpc>
              <a:spcPts val="1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Vähemmän</a:t>
          </a:r>
          <a:r>
            <a:rPr lang="en-GB" sz="1600" kern="1200" dirty="0"/>
            <a:t> </a:t>
          </a:r>
          <a:r>
            <a:rPr lang="en-GB" sz="1600" kern="1200" dirty="0" err="1"/>
            <a:t>kasvihuonekaasu</a:t>
          </a:r>
          <a:r>
            <a:rPr lang="en-GB" sz="1600" kern="1200" dirty="0"/>
            <a:t>-</a:t>
          </a:r>
        </a:p>
        <a:p>
          <a:pPr marL="0" lvl="0" indent="0" algn="ctr" defTabSz="1066800">
            <a:lnSpc>
              <a:spcPts val="1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päästöjä</a:t>
          </a:r>
          <a:endParaRPr lang="en-GB" sz="16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Vähemmän</a:t>
          </a:r>
          <a:r>
            <a:rPr lang="en-GB" sz="1600" kern="1200" dirty="0"/>
            <a:t> </a:t>
          </a:r>
          <a:r>
            <a:rPr lang="en-GB" sz="1600" kern="1200" dirty="0" err="1"/>
            <a:t>saasteita</a:t>
          </a:r>
          <a:endParaRPr lang="en-GB" sz="16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Pienentynyt</a:t>
          </a:r>
          <a:r>
            <a:rPr lang="en-GB" sz="1600" kern="1200" dirty="0"/>
            <a:t> </a:t>
          </a:r>
          <a:r>
            <a:rPr lang="en-GB" sz="1600" kern="1200" dirty="0" err="1"/>
            <a:t>neitseellisten</a:t>
          </a:r>
          <a:endParaRPr lang="en-GB" sz="1600" kern="1200" dirty="0"/>
        </a:p>
        <a:p>
          <a:pPr marL="0" lvl="0" indent="0" algn="ctr" defTabSz="1066800">
            <a:lnSpc>
              <a:spcPts val="1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raaka-aineiden</a:t>
          </a:r>
          <a:r>
            <a:rPr lang="en-GB" sz="1600" kern="1200" dirty="0"/>
            <a:t> </a:t>
          </a:r>
          <a:r>
            <a:rPr lang="en-GB" sz="1600" kern="1200" dirty="0" err="1"/>
            <a:t>tarve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Luonnon</a:t>
          </a:r>
          <a:r>
            <a:rPr lang="en-GB" sz="1600" kern="1200" dirty="0"/>
            <a:t> </a:t>
          </a:r>
          <a:r>
            <a:rPr lang="en-GB" sz="1600" kern="1200" dirty="0" err="1"/>
            <a:t>monimuotoisuuden</a:t>
          </a:r>
          <a:r>
            <a:rPr lang="en-GB" sz="1600" kern="1200" dirty="0"/>
            <a:t> </a:t>
          </a:r>
          <a:r>
            <a:rPr lang="en-GB" sz="1600" kern="1200" dirty="0" err="1"/>
            <a:t>turvaaminen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FI" sz="1800" kern="1200" dirty="0"/>
        </a:p>
      </dsp:txBody>
      <dsp:txXfrm>
        <a:off x="5359596" y="1261997"/>
        <a:ext cx="3340712" cy="33555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88DF2B-DA18-42BB-94E1-CDF93FE86190}">
      <dsp:nvSpPr>
        <dsp:cNvPr id="0" name=""/>
        <dsp:cNvSpPr/>
      </dsp:nvSpPr>
      <dsp:spPr>
        <a:xfrm>
          <a:off x="-23556" y="744189"/>
          <a:ext cx="5683174" cy="4391127"/>
        </a:xfrm>
        <a:prstGeom prst="ellipse">
          <a:avLst/>
        </a:prstGeom>
        <a:solidFill>
          <a:schemeClr val="accent6">
            <a:lumMod val="40000"/>
            <a:lumOff val="60000"/>
            <a:alpha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 err="1"/>
            <a:t>Yritys</a:t>
          </a:r>
          <a:endParaRPr lang="en-GB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Säästyneet</a:t>
          </a:r>
          <a:r>
            <a:rPr lang="en-GB" sz="1600" kern="1200" dirty="0"/>
            <a:t> </a:t>
          </a:r>
          <a:r>
            <a:rPr lang="en-GB" sz="1600" kern="1200" dirty="0" err="1"/>
            <a:t>eurot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Parempi</a:t>
          </a:r>
          <a:r>
            <a:rPr lang="en-GB" sz="1600" kern="1200" dirty="0"/>
            <a:t> </a:t>
          </a:r>
          <a:r>
            <a:rPr lang="en-GB" sz="1600" kern="1200" dirty="0" err="1"/>
            <a:t>kannattavuus</a:t>
          </a:r>
          <a:endParaRPr lang="en-GB" sz="16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Parempi</a:t>
          </a:r>
          <a:r>
            <a:rPr lang="en-GB" sz="1600" kern="1200" dirty="0"/>
            <a:t> </a:t>
          </a:r>
          <a:r>
            <a:rPr lang="en-GB" sz="1600" kern="1200" dirty="0" err="1"/>
            <a:t>kilpailukyky</a:t>
          </a:r>
          <a:endParaRPr lang="en-GB" sz="16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Tyytyväiset</a:t>
          </a:r>
          <a:r>
            <a:rPr lang="en-GB" sz="1600" kern="1200" dirty="0"/>
            <a:t> ja </a:t>
          </a:r>
          <a:r>
            <a:rPr lang="en-GB" sz="1600" kern="1200" dirty="0" err="1"/>
            <a:t>motivoituneet</a:t>
          </a:r>
          <a:r>
            <a:rPr lang="en-GB" sz="1600" kern="1200" dirty="0"/>
            <a:t> </a:t>
          </a:r>
        </a:p>
        <a:p>
          <a:pPr marL="0" lvl="0" indent="0" algn="ctr" defTabSz="1066800">
            <a:lnSpc>
              <a:spcPts val="1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työntekijät</a:t>
          </a:r>
          <a:endParaRPr lang="en-GB" sz="1600" kern="1200" dirty="0"/>
        </a:p>
        <a:p>
          <a:pPr marL="0" lvl="0" indent="0" algn="ctr" defTabSz="1066800">
            <a:lnSpc>
              <a:spcPts val="21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Valmius</a:t>
          </a:r>
          <a:r>
            <a:rPr lang="en-GB" sz="1600" kern="1200" dirty="0"/>
            <a:t> </a:t>
          </a:r>
          <a:r>
            <a:rPr lang="en-GB" sz="1600" kern="1200" dirty="0" err="1"/>
            <a:t>sääntelyyn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Hyvä</a:t>
          </a:r>
          <a:r>
            <a:rPr lang="en-GB" sz="1600" kern="1200" dirty="0"/>
            <a:t> </a:t>
          </a:r>
          <a:r>
            <a:rPr lang="en-GB" sz="1600" kern="1200" dirty="0" err="1"/>
            <a:t>riskienhallinta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Kasvava</a:t>
          </a:r>
          <a:r>
            <a:rPr lang="en-GB" sz="1600" kern="1200" dirty="0"/>
            <a:t> </a:t>
          </a:r>
          <a:r>
            <a:rPr lang="en-GB" sz="1600" kern="1200" dirty="0" err="1"/>
            <a:t>arvostus</a:t>
          </a:r>
          <a:r>
            <a:rPr lang="en-GB" sz="1600" kern="1200" dirty="0"/>
            <a:t> </a:t>
          </a:r>
          <a:r>
            <a:rPr lang="en-GB" sz="1600" kern="1200" dirty="0" err="1"/>
            <a:t>yritystä</a:t>
          </a:r>
          <a:r>
            <a:rPr lang="en-GB" sz="1600" kern="1200" dirty="0"/>
            <a:t> </a:t>
          </a:r>
          <a:r>
            <a:rPr lang="en-GB" sz="1600" kern="1200" dirty="0" err="1"/>
            <a:t>kohtaan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 dirty="0"/>
        </a:p>
      </dsp:txBody>
      <dsp:txXfrm>
        <a:off x="770040" y="1261997"/>
        <a:ext cx="3276785" cy="3355511"/>
      </dsp:txXfrm>
    </dsp:sp>
    <dsp:sp modelId="{A4F41B79-FB44-4928-B0D8-128ECF5CC36A}">
      <dsp:nvSpPr>
        <dsp:cNvPr id="0" name=""/>
        <dsp:cNvSpPr/>
      </dsp:nvSpPr>
      <dsp:spPr>
        <a:xfrm>
          <a:off x="3715339" y="744189"/>
          <a:ext cx="5794048" cy="4391127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 err="1"/>
            <a:t>Ympäristö</a:t>
          </a:r>
          <a:endParaRPr lang="en-GB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400" kern="1200" dirty="0"/>
        </a:p>
        <a:p>
          <a:pPr marL="0" lvl="0" indent="0" algn="ctr" defTabSz="1066800">
            <a:lnSpc>
              <a:spcPts val="1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Vähemmän</a:t>
          </a:r>
          <a:r>
            <a:rPr lang="en-GB" sz="1600" kern="1200" dirty="0"/>
            <a:t> </a:t>
          </a:r>
          <a:r>
            <a:rPr lang="en-GB" sz="1600" kern="1200" dirty="0" err="1"/>
            <a:t>kasvihuonekaasu</a:t>
          </a:r>
          <a:r>
            <a:rPr lang="en-GB" sz="1600" kern="1200" dirty="0"/>
            <a:t>-</a:t>
          </a:r>
        </a:p>
        <a:p>
          <a:pPr marL="0" lvl="0" indent="0" algn="ctr" defTabSz="1066800">
            <a:lnSpc>
              <a:spcPts val="1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päästöjä</a:t>
          </a:r>
          <a:endParaRPr lang="en-GB" sz="16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Vähemmän</a:t>
          </a:r>
          <a:r>
            <a:rPr lang="en-GB" sz="1600" kern="1200" dirty="0"/>
            <a:t> </a:t>
          </a:r>
          <a:r>
            <a:rPr lang="en-GB" sz="1600" kern="1200" dirty="0" err="1"/>
            <a:t>saasteita</a:t>
          </a:r>
          <a:endParaRPr lang="en-GB" sz="16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Pienentynyt</a:t>
          </a:r>
          <a:r>
            <a:rPr lang="en-GB" sz="1600" kern="1200" dirty="0"/>
            <a:t> </a:t>
          </a:r>
          <a:r>
            <a:rPr lang="en-GB" sz="1600" kern="1200" dirty="0" err="1"/>
            <a:t>neitseellisten</a:t>
          </a:r>
          <a:endParaRPr lang="en-GB" sz="1600" kern="1200" dirty="0"/>
        </a:p>
        <a:p>
          <a:pPr marL="0" lvl="0" indent="0" algn="ctr" defTabSz="1066800">
            <a:lnSpc>
              <a:spcPts val="1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raaka-aineiden</a:t>
          </a:r>
          <a:r>
            <a:rPr lang="en-GB" sz="1600" kern="1200" dirty="0"/>
            <a:t> </a:t>
          </a:r>
          <a:r>
            <a:rPr lang="en-GB" sz="1600" kern="1200" dirty="0" err="1"/>
            <a:t>tarve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 err="1"/>
            <a:t>Luonnon</a:t>
          </a:r>
          <a:r>
            <a:rPr lang="en-GB" sz="1600" kern="1200" dirty="0"/>
            <a:t> </a:t>
          </a:r>
          <a:r>
            <a:rPr lang="en-GB" sz="1600" kern="1200" dirty="0" err="1"/>
            <a:t>monimuotoisuuden</a:t>
          </a:r>
          <a:r>
            <a:rPr lang="en-GB" sz="1600" kern="1200" dirty="0"/>
            <a:t> </a:t>
          </a:r>
          <a:r>
            <a:rPr lang="en-GB" sz="1600" kern="1200" dirty="0" err="1"/>
            <a:t>turvaaminen</a:t>
          </a:r>
          <a:endParaRPr lang="en-GB" sz="16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8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FI" sz="1800" kern="1200" dirty="0"/>
        </a:p>
      </dsp:txBody>
      <dsp:txXfrm>
        <a:off x="5359596" y="1261997"/>
        <a:ext cx="3340712" cy="33555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F083F2-8AE4-361E-E6D7-6FC4EF3D1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DA247AA-E4AE-3EA8-D082-F7CCDEF40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64BA76-BA2D-7C0B-AEC3-C2D32EE78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06976E-24AF-397E-83FD-3B6AFE18D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6E0FA5-ABF6-BF5D-86C5-F0D02F5F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72860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3F0780-E10E-ADB4-7FAD-2B2BB40A1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0A78758-7FEA-FEE0-C2B0-968CDDCF7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9E0ED9-1982-8885-3E1B-01FDC4AD9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9482D3-261E-A901-9C1C-6C61F7BE9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47CFF1-5FC6-013A-E745-AC3250EF4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75334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3484A99-0CD8-CDDB-A8E3-3AC3D3110A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6E5151B-0491-C3F8-941A-94F8CF350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B2A8DD-1DF2-8110-E097-7698077DF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39CCF6-CA72-CBDE-8449-63AF7C317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492677-6ABA-1D2A-16AF-D2E285FFD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92490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6138FD-F8B8-EC25-C62B-31596CA8E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12BE7F-F985-F0E0-950B-CC737AD25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5A586E-C3DD-0D31-A878-2D2F69212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34CA6F-4F3B-4AF5-6AE0-0939E3E6E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630CD7-D4D8-7B97-03EF-549351FB5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9235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DB5F2A-E593-AFEE-D86C-47D2BDA0D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F844F5-CD4D-E8D9-36F5-7619CE65C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E020E1-CAEC-7B9B-FE53-B15C24B61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B18910-A19E-EF54-8B32-AFFB5A83A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1574A8-7A10-C67C-E02E-776C71D3E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2749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13A07A-2D91-7549-C989-5E48F538D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77D6D6-2601-3F07-1CB3-2F53BAC9B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9232BC2-8C76-FECB-63EE-57FD2BA69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10F201B-CD9F-3611-E001-30CC26EDB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69FCBF-3E9C-F7BE-B913-A23FA4DCC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F69363-E1D0-F246-BC71-CB5D9B610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9665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3ED409-7B38-E954-3BFA-D93587955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DC6A97-92D6-C0FE-2172-0D06530D5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D78AA62-B943-11A3-FDC9-C8FB8842E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2977B21-DDE3-C125-DA22-C8A3D0291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CDAB240-CAA2-88A4-EBD0-56EB9CC081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F5D24AB-8C65-5FA9-A29D-DC6CAAFBE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43506A9-2A8D-1FD5-D4BE-CE034237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8633F8F-F910-2572-69AA-04B8C3C7D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33809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4D552C-F048-0135-CC99-A059C6805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C997947-B3BE-7013-2365-48799C2DB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A9A6F72-7399-C659-8B6D-7D840AE9B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4E68914-322E-2919-E488-C5629FBA0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22871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DFB0AFF-63DB-9F46-85F4-831EB036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944B162-2434-13CB-AA23-5357894C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FBB944-F354-27C4-95E5-A5A799367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823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2CF3F7-8913-9504-71A4-A5456FDBE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3BBC3C-241E-9423-B1F1-6DADC60DF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9ABDE10-2AFD-6087-46A8-1D7340023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4BFB90-4B92-D9D0-FE65-F1148AFF2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D4B14DB-CB41-5BA1-C865-B7CE4570A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938669A-330D-3FA8-E8E8-88AC48ED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1350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6B2429-3A4D-BE9D-95EF-E14C15344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C44E4DA-C815-7ED6-540A-6BE1C5A01C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AAB6FBD-9FFC-9BEC-46B7-624953AC6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636E2B-86D6-552D-A3FC-5E4A92E28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D6BDC8-7192-5039-D2C1-32F1F85FB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488F601-8A68-0607-ABC6-3041F4C74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59129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228590D-5848-5DFD-A5E5-6564923D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9606A84-C6F5-8884-C0B6-6390B03F8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56F434-87F0-9141-F75F-3DE3A20BE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BD55A-10FE-44FF-A48C-13321D8C0D17}" type="datetimeFigureOut">
              <a:rPr lang="en-FI" smtClean="0"/>
              <a:t>09/28/2023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3532860-BBFE-3455-BC10-7D0893A31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264531-FAA8-3074-8FFB-95D528747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18C11-B564-4E26-8A9A-7255D47E38F8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13348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13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12" Type="http://schemas.openxmlformats.org/officeDocument/2006/relationships/image" Target="../media/image6.svg"/><Relationship Id="rId2" Type="http://schemas.openxmlformats.org/officeDocument/2006/relationships/diagramData" Target="../diagrams/data1.xml"/><Relationship Id="rId16" Type="http://schemas.openxmlformats.org/officeDocument/2006/relationships/image" Target="../media/image10.sv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10" Type="http://schemas.openxmlformats.org/officeDocument/2006/relationships/image" Target="../media/image4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13" Type="http://schemas.openxmlformats.org/officeDocument/2006/relationships/image" Target="../media/image7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12" Type="http://schemas.openxmlformats.org/officeDocument/2006/relationships/image" Target="../media/image6.svg"/><Relationship Id="rId2" Type="http://schemas.openxmlformats.org/officeDocument/2006/relationships/diagramData" Target="../diagrams/data2.xml"/><Relationship Id="rId16" Type="http://schemas.openxmlformats.org/officeDocument/2006/relationships/image" Target="../media/image10.sv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2.xml"/><Relationship Id="rId15" Type="http://schemas.openxmlformats.org/officeDocument/2006/relationships/image" Target="../media/image9.png"/><Relationship Id="rId10" Type="http://schemas.openxmlformats.org/officeDocument/2006/relationships/image" Target="../media/image4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png"/><Relationship Id="rId1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E6F8D09E-D661-55E1-208C-7A9DB6F852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1494214"/>
              </p:ext>
            </p:extLst>
          </p:nvPr>
        </p:nvGraphicFramePr>
        <p:xfrm>
          <a:off x="1384419" y="1060404"/>
          <a:ext cx="9485831" cy="5879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03F8AAA0-A967-EEC7-8508-F92CF2C603BC}"/>
              </a:ext>
            </a:extLst>
          </p:cNvPr>
          <p:cNvSpPr txBox="1"/>
          <p:nvPr/>
        </p:nvSpPr>
        <p:spPr>
          <a:xfrm>
            <a:off x="5250735" y="2794472"/>
            <a:ext cx="16749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Pienempi</a:t>
            </a:r>
            <a:r>
              <a:rPr lang="en-GB" sz="1600" dirty="0"/>
              <a:t> </a:t>
            </a:r>
            <a:r>
              <a:rPr lang="en-GB" sz="1600" dirty="0" err="1"/>
              <a:t>energian</a:t>
            </a:r>
            <a:r>
              <a:rPr lang="en-GB" sz="1600" dirty="0"/>
              <a:t> ja </a:t>
            </a:r>
            <a:r>
              <a:rPr lang="en-GB" sz="1600" dirty="0" err="1"/>
              <a:t>veden</a:t>
            </a:r>
            <a:r>
              <a:rPr lang="en-GB" sz="1600" dirty="0"/>
              <a:t> </a:t>
            </a:r>
            <a:r>
              <a:rPr lang="en-GB" sz="1600" dirty="0" err="1"/>
              <a:t>kulutus</a:t>
            </a:r>
            <a:endParaRPr lang="en-GB" sz="1600" dirty="0"/>
          </a:p>
          <a:p>
            <a:pPr algn="ctr"/>
            <a:endParaRPr lang="en-GB" sz="1600" dirty="0"/>
          </a:p>
          <a:p>
            <a:pPr algn="ctr"/>
            <a:r>
              <a:rPr lang="en-GB" sz="1600" dirty="0" err="1"/>
              <a:t>Parempi</a:t>
            </a:r>
            <a:r>
              <a:rPr lang="en-GB" sz="1600" dirty="0"/>
              <a:t> </a:t>
            </a:r>
            <a:r>
              <a:rPr lang="en-GB" sz="1600" dirty="0" err="1"/>
              <a:t>resurssitehokkuus</a:t>
            </a:r>
            <a:endParaRPr lang="en-GB" sz="1600" dirty="0"/>
          </a:p>
          <a:p>
            <a:pPr algn="ctr"/>
            <a:endParaRPr lang="en-GB" sz="1600" dirty="0"/>
          </a:p>
          <a:p>
            <a:pPr algn="ctr"/>
            <a:r>
              <a:rPr lang="en-GB" sz="1600" dirty="0" err="1"/>
              <a:t>Hävikin</a:t>
            </a:r>
            <a:r>
              <a:rPr lang="en-GB" sz="1600" dirty="0"/>
              <a:t> ja </a:t>
            </a:r>
            <a:r>
              <a:rPr lang="en-GB" sz="1600" dirty="0" err="1"/>
              <a:t>jätteen</a:t>
            </a:r>
            <a:r>
              <a:rPr lang="en-GB" sz="1600" dirty="0"/>
              <a:t> </a:t>
            </a:r>
            <a:r>
              <a:rPr lang="en-GB" sz="1600" dirty="0" err="1"/>
              <a:t>väheneminen</a:t>
            </a:r>
            <a:endParaRPr lang="en-FI" sz="1600" dirty="0"/>
          </a:p>
        </p:txBody>
      </p:sp>
      <p:pic>
        <p:nvPicPr>
          <p:cNvPr id="7" name="Kuva 6" descr="Nouseva palkkikaavio ääriviiva">
            <a:extLst>
              <a:ext uri="{FF2B5EF4-FFF2-40B4-BE49-F238E27FC236}">
                <a16:creationId xmlns:a16="http://schemas.microsoft.com/office/drawing/2014/main" id="{BA3340B6-BD77-4703-32FE-E7F3516E69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656460" y="3672567"/>
            <a:ext cx="744909" cy="744909"/>
          </a:xfrm>
          <a:prstGeom prst="rect">
            <a:avLst/>
          </a:prstGeom>
        </p:spPr>
      </p:pic>
      <p:pic>
        <p:nvPicPr>
          <p:cNvPr id="9" name="Kuva 8" descr="Euro tasaisella täytöllä">
            <a:extLst>
              <a:ext uri="{FF2B5EF4-FFF2-40B4-BE49-F238E27FC236}">
                <a16:creationId xmlns:a16="http://schemas.microsoft.com/office/drawing/2014/main" id="{E4591563-0E05-5606-2AAA-D55F5FE0A76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563250" y="5522140"/>
            <a:ext cx="471443" cy="471443"/>
          </a:xfrm>
          <a:prstGeom prst="rect">
            <a:avLst/>
          </a:prstGeom>
        </p:spPr>
      </p:pic>
      <p:pic>
        <p:nvPicPr>
          <p:cNvPr id="13" name="Kuva 12" descr="Miekkavalas ääriviiva">
            <a:extLst>
              <a:ext uri="{FF2B5EF4-FFF2-40B4-BE49-F238E27FC236}">
                <a16:creationId xmlns:a16="http://schemas.microsoft.com/office/drawing/2014/main" id="{5FA0F26A-6E07-EAE2-22AB-E68F0880064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151379" y="5372585"/>
            <a:ext cx="703371" cy="703371"/>
          </a:xfrm>
          <a:prstGeom prst="rect">
            <a:avLst/>
          </a:prstGeom>
        </p:spPr>
      </p:pic>
      <p:pic>
        <p:nvPicPr>
          <p:cNvPr id="15" name="Kuva 14" descr="Itävä siemen ääriviiva">
            <a:extLst>
              <a:ext uri="{FF2B5EF4-FFF2-40B4-BE49-F238E27FC236}">
                <a16:creationId xmlns:a16="http://schemas.microsoft.com/office/drawing/2014/main" id="{B86EBDFD-4D00-2363-6159-BEF5FBF1DE8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236581" y="2342507"/>
            <a:ext cx="650903" cy="650903"/>
          </a:xfrm>
          <a:prstGeom prst="rect">
            <a:avLst/>
          </a:prstGeom>
        </p:spPr>
      </p:pic>
      <p:pic>
        <p:nvPicPr>
          <p:cNvPr id="17" name="Kuva 16" descr="Nuoliympyrä tasaisella täytöllä">
            <a:extLst>
              <a:ext uri="{FF2B5EF4-FFF2-40B4-BE49-F238E27FC236}">
                <a16:creationId xmlns:a16="http://schemas.microsoft.com/office/drawing/2014/main" id="{9057133A-30DB-E7C2-381D-38A9E4A65CC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736538" y="4958418"/>
            <a:ext cx="703371" cy="7033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92178E-11F7-190A-F603-31C9A0AA204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Vastuullisen liiketoimintamallin hyödyt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A6328499-0A7C-72E9-7728-974F6FA80629}"/>
              </a:ext>
            </a:extLst>
          </p:cNvPr>
          <p:cNvSpPr txBox="1"/>
          <p:nvPr/>
        </p:nvSpPr>
        <p:spPr>
          <a:xfrm>
            <a:off x="8975018" y="6324246"/>
            <a:ext cx="3131961" cy="46166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dirty="0" err="1">
                <a:ea typeface="Calibri"/>
                <a:cs typeface="Calibri"/>
              </a:rPr>
              <a:t>Tekijä</a:t>
            </a:r>
            <a:r>
              <a:rPr lang="en-US" sz="1200" dirty="0">
                <a:ea typeface="Calibri"/>
                <a:cs typeface="Calibri"/>
              </a:rPr>
              <a:t>: </a:t>
            </a:r>
            <a:endParaRPr lang="en-US" dirty="0"/>
          </a:p>
          <a:p>
            <a:pPr algn="r"/>
            <a:r>
              <a:rPr lang="en-US" sz="1200" dirty="0">
                <a:ea typeface="Calibri"/>
                <a:cs typeface="Calibri"/>
              </a:rPr>
              <a:t>Jukka Niemi, </a:t>
            </a:r>
            <a:r>
              <a:rPr lang="en-US" sz="1200" err="1">
                <a:ea typeface="Calibri"/>
                <a:cs typeface="Calibri"/>
              </a:rPr>
              <a:t>Käkikuu</a:t>
            </a:r>
            <a:r>
              <a:rPr lang="en-US" sz="1200" dirty="0">
                <a:ea typeface="Calibri"/>
                <a:cs typeface="Calibri"/>
              </a:rPr>
              <a:t> Oy</a:t>
            </a:r>
            <a:endParaRPr lang="en-US" sz="12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9890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E6F8D09E-D661-55E1-208C-7A9DB6F85284}"/>
              </a:ext>
            </a:extLst>
          </p:cNvPr>
          <p:cNvGraphicFramePr/>
          <p:nvPr/>
        </p:nvGraphicFramePr>
        <p:xfrm>
          <a:off x="1384419" y="1060404"/>
          <a:ext cx="9485831" cy="5879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03F8AAA0-A967-EEC7-8508-F92CF2C603BC}"/>
              </a:ext>
            </a:extLst>
          </p:cNvPr>
          <p:cNvSpPr txBox="1"/>
          <p:nvPr/>
        </p:nvSpPr>
        <p:spPr>
          <a:xfrm>
            <a:off x="5250735" y="2794472"/>
            <a:ext cx="16749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Pienempi</a:t>
            </a:r>
            <a:r>
              <a:rPr lang="en-GB" sz="1600" dirty="0"/>
              <a:t> </a:t>
            </a:r>
            <a:r>
              <a:rPr lang="en-GB" sz="1600" dirty="0" err="1"/>
              <a:t>energian</a:t>
            </a:r>
            <a:r>
              <a:rPr lang="en-GB" sz="1600" dirty="0"/>
              <a:t> ja </a:t>
            </a:r>
            <a:r>
              <a:rPr lang="en-GB" sz="1600" dirty="0" err="1"/>
              <a:t>veden</a:t>
            </a:r>
            <a:r>
              <a:rPr lang="en-GB" sz="1600" dirty="0"/>
              <a:t> </a:t>
            </a:r>
            <a:r>
              <a:rPr lang="en-GB" sz="1600" dirty="0" err="1"/>
              <a:t>kulutus</a:t>
            </a:r>
            <a:endParaRPr lang="en-GB" sz="1600" dirty="0"/>
          </a:p>
          <a:p>
            <a:pPr algn="ctr"/>
            <a:endParaRPr lang="en-GB" sz="1600" dirty="0"/>
          </a:p>
          <a:p>
            <a:pPr algn="ctr"/>
            <a:r>
              <a:rPr lang="en-GB" sz="1600" dirty="0" err="1"/>
              <a:t>Parempi</a:t>
            </a:r>
            <a:r>
              <a:rPr lang="en-GB" sz="1600" dirty="0"/>
              <a:t> </a:t>
            </a:r>
            <a:r>
              <a:rPr lang="en-GB" sz="1600" dirty="0" err="1"/>
              <a:t>resurssitehokkuus</a:t>
            </a:r>
            <a:endParaRPr lang="en-GB" sz="1600" dirty="0"/>
          </a:p>
          <a:p>
            <a:pPr algn="ctr"/>
            <a:endParaRPr lang="en-GB" sz="1600" dirty="0"/>
          </a:p>
          <a:p>
            <a:pPr algn="ctr"/>
            <a:r>
              <a:rPr lang="en-GB" sz="1600" dirty="0" err="1"/>
              <a:t>Hävikin</a:t>
            </a:r>
            <a:r>
              <a:rPr lang="en-GB" sz="1600" dirty="0"/>
              <a:t> ja </a:t>
            </a:r>
            <a:r>
              <a:rPr lang="en-GB" sz="1600" dirty="0" err="1"/>
              <a:t>jätteen</a:t>
            </a:r>
            <a:r>
              <a:rPr lang="en-GB" sz="1600" dirty="0"/>
              <a:t> </a:t>
            </a:r>
            <a:r>
              <a:rPr lang="en-GB" sz="1600" dirty="0" err="1"/>
              <a:t>väheneminen</a:t>
            </a:r>
            <a:endParaRPr lang="en-FI" sz="1600" dirty="0"/>
          </a:p>
        </p:txBody>
      </p:sp>
      <p:pic>
        <p:nvPicPr>
          <p:cNvPr id="7" name="Kuva 6" descr="Nouseva palkkikaavio ääriviiva">
            <a:extLst>
              <a:ext uri="{FF2B5EF4-FFF2-40B4-BE49-F238E27FC236}">
                <a16:creationId xmlns:a16="http://schemas.microsoft.com/office/drawing/2014/main" id="{BA3340B6-BD77-4703-32FE-E7F3516E69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656460" y="3672567"/>
            <a:ext cx="744909" cy="744909"/>
          </a:xfrm>
          <a:prstGeom prst="rect">
            <a:avLst/>
          </a:prstGeom>
        </p:spPr>
      </p:pic>
      <p:pic>
        <p:nvPicPr>
          <p:cNvPr id="9" name="Kuva 8" descr="Euro tasaisella täytöllä">
            <a:extLst>
              <a:ext uri="{FF2B5EF4-FFF2-40B4-BE49-F238E27FC236}">
                <a16:creationId xmlns:a16="http://schemas.microsoft.com/office/drawing/2014/main" id="{E4591563-0E05-5606-2AAA-D55F5FE0A76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553625" y="5445137"/>
            <a:ext cx="471443" cy="471443"/>
          </a:xfrm>
          <a:prstGeom prst="rect">
            <a:avLst/>
          </a:prstGeom>
        </p:spPr>
      </p:pic>
      <p:pic>
        <p:nvPicPr>
          <p:cNvPr id="13" name="Kuva 12" descr="Miekkavalas ääriviiva">
            <a:extLst>
              <a:ext uri="{FF2B5EF4-FFF2-40B4-BE49-F238E27FC236}">
                <a16:creationId xmlns:a16="http://schemas.microsoft.com/office/drawing/2014/main" id="{5FA0F26A-6E07-EAE2-22AB-E68F0880064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151379" y="5372585"/>
            <a:ext cx="703371" cy="703371"/>
          </a:xfrm>
          <a:prstGeom prst="rect">
            <a:avLst/>
          </a:prstGeom>
        </p:spPr>
      </p:pic>
      <p:pic>
        <p:nvPicPr>
          <p:cNvPr id="15" name="Kuva 14" descr="Itävä siemen ääriviiva">
            <a:extLst>
              <a:ext uri="{FF2B5EF4-FFF2-40B4-BE49-F238E27FC236}">
                <a16:creationId xmlns:a16="http://schemas.microsoft.com/office/drawing/2014/main" id="{B86EBDFD-4D00-2363-6159-BEF5FBF1DE8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236581" y="2342507"/>
            <a:ext cx="650903" cy="650903"/>
          </a:xfrm>
          <a:prstGeom prst="rect">
            <a:avLst/>
          </a:prstGeom>
        </p:spPr>
      </p:pic>
      <p:pic>
        <p:nvPicPr>
          <p:cNvPr id="17" name="Kuva 16" descr="Nuoliympyrä tasaisella täytöllä">
            <a:extLst>
              <a:ext uri="{FF2B5EF4-FFF2-40B4-BE49-F238E27FC236}">
                <a16:creationId xmlns:a16="http://schemas.microsoft.com/office/drawing/2014/main" id="{9057133A-30DB-E7C2-381D-38A9E4A65CC0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736538" y="4958418"/>
            <a:ext cx="703371" cy="7033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A80586-1808-2301-5BF7-D604A7399E28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Kuinka käytännössä pääsemme hyötyihin saakka?</a:t>
            </a:r>
          </a:p>
        </p:txBody>
      </p:sp>
    </p:spTree>
    <p:extLst>
      <p:ext uri="{BB962C8B-B14F-4D97-AF65-F5344CB8AC3E}">
        <p14:creationId xmlns:p14="http://schemas.microsoft.com/office/powerpoint/2010/main" val="3796039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0E668-3009-3F61-3DB5-ABA84C0BB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Kirjaukset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E5E60-3AE5-7746-044F-46DBD1E9F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298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51b68b-0ca0-4a40-a8a3-10bda2a6f671" xsi:nil="true"/>
    <lcf76f155ced4ddcb4097134ff3c332f xmlns="89140f6f-3020-4608-8f56-1ef3eeb3e16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A25B57B6AB0F4D89100AFE4578C2BF" ma:contentTypeVersion="14" ma:contentTypeDescription="Create a new document." ma:contentTypeScope="" ma:versionID="54433a485e9e4601bda4080305b9f562">
  <xsd:schema xmlns:xsd="http://www.w3.org/2001/XMLSchema" xmlns:xs="http://www.w3.org/2001/XMLSchema" xmlns:p="http://schemas.microsoft.com/office/2006/metadata/properties" xmlns:ns2="89140f6f-3020-4608-8f56-1ef3eeb3e162" xmlns:ns3="6c51b68b-0ca0-4a40-a8a3-10bda2a6f671" targetNamespace="http://schemas.microsoft.com/office/2006/metadata/properties" ma:root="true" ma:fieldsID="9baacd831ab884f9a8743d89dfa38ad3" ns2:_="" ns3:_="">
    <xsd:import namespace="89140f6f-3020-4608-8f56-1ef3eeb3e162"/>
    <xsd:import namespace="6c51b68b-0ca0-4a40-a8a3-10bda2a6f6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140f6f-3020-4608-8f56-1ef3eeb3e1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e8f1103-1473-4e92-b09f-529690c9836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1b68b-0ca0-4a40-a8a3-10bda2a6f67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0c76f1e2-b8e2-49aa-a144-837478ebf9a7}" ma:internalName="TaxCatchAll" ma:showField="CatchAllData" ma:web="6c51b68b-0ca0-4a40-a8a3-10bda2a6f6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4B9CE4-8B01-487B-8AA2-B7D8A7444019}">
  <ds:schemaRefs>
    <ds:schemaRef ds:uri="http://schemas.microsoft.com/office/2006/metadata/properties"/>
    <ds:schemaRef ds:uri="http://schemas.microsoft.com/office/infopath/2007/PartnerControls"/>
    <ds:schemaRef ds:uri="6c51b68b-0ca0-4a40-a8a3-10bda2a6f671"/>
    <ds:schemaRef ds:uri="89140f6f-3020-4608-8f56-1ef3eeb3e162"/>
  </ds:schemaRefs>
</ds:datastoreItem>
</file>

<file path=customXml/itemProps2.xml><?xml version="1.0" encoding="utf-8"?>
<ds:datastoreItem xmlns:ds="http://schemas.openxmlformats.org/officeDocument/2006/customXml" ds:itemID="{98F1B18D-90DB-46CC-A652-68DFF5EB10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46A029-BFBB-4238-86BD-5E67345BA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140f6f-3020-4608-8f56-1ef3eeb3e162"/>
    <ds:schemaRef ds:uri="6c51b68b-0ca0-4a40-a8a3-10bda2a6f6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96</Words>
  <Application>Microsoft Office PowerPoint</Application>
  <PresentationFormat>Widescreen</PresentationFormat>
  <Paragraphs>53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Office-teema</vt:lpstr>
      <vt:lpstr>PowerPoint Presentation</vt:lpstr>
      <vt:lpstr>PowerPoint Presentation</vt:lpstr>
      <vt:lpstr>Kirjaukset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Jukka Niemi</dc:creator>
  <cp:lastModifiedBy>Laura-Maija Hero</cp:lastModifiedBy>
  <cp:revision>6</cp:revision>
  <dcterms:created xsi:type="dcterms:W3CDTF">2023-09-22T13:45:09Z</dcterms:created>
  <dcterms:modified xsi:type="dcterms:W3CDTF">2023-09-28T07:51:58Z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0x0101004AA25B57B6AB0F4D89100AFE4578C2BF</vt:lpwstr>
  </property>
  <property fmtid="{D5CDD505-2E9C-101B-9397-08002B2CF9AE}" pid="3" name="MediaServiceImageTags">
    <vt:lpwstr/>
  </property>
</Properties>
</file>