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588766-46F1-46ED-8B68-FBD24A339BBB}" v="13" dt="2023-09-28T07:51:05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-Maija Hero" userId="S::lauramaija230_hamk.fi#ext#@metropoliafi.onmicrosoft.com::0c101078-4ed9-4774-8e1c-8ba0d0ec732a" providerId="AD" clId="Web-{DE588766-46F1-46ED-8B68-FBD24A339BBB}"/>
    <pc:docChg chg="modSld">
      <pc:chgData name="Laura-Maija Hero" userId="S::lauramaija230_hamk.fi#ext#@metropoliafi.onmicrosoft.com::0c101078-4ed9-4774-8e1c-8ba0d0ec732a" providerId="AD" clId="Web-{DE588766-46F1-46ED-8B68-FBD24A339BBB}" dt="2023-09-28T07:51:04.946" v="7" actId="1076"/>
      <pc:docMkLst>
        <pc:docMk/>
      </pc:docMkLst>
      <pc:sldChg chg="addSp modSp">
        <pc:chgData name="Laura-Maija Hero" userId="S::lauramaija230_hamk.fi#ext#@metropoliafi.onmicrosoft.com::0c101078-4ed9-4774-8e1c-8ba0d0ec732a" providerId="AD" clId="Web-{DE588766-46F1-46ED-8B68-FBD24A339BBB}" dt="2023-09-28T07:51:04.946" v="7" actId="1076"/>
        <pc:sldMkLst>
          <pc:docMk/>
          <pc:sldMk cId="782385677" sldId="256"/>
        </pc:sldMkLst>
        <pc:spChg chg="add mod">
          <ac:chgData name="Laura-Maija Hero" userId="S::lauramaija230_hamk.fi#ext#@metropoliafi.onmicrosoft.com::0c101078-4ed9-4774-8e1c-8ba0d0ec732a" providerId="AD" clId="Web-{DE588766-46F1-46ED-8B68-FBD24A339BBB}" dt="2023-09-28T07:51:04.946" v="7" actId="1076"/>
          <ac:spMkLst>
            <pc:docMk/>
            <pc:sldMk cId="782385677" sldId="256"/>
            <ac:spMk id="34" creationId="{A6328499-0A7C-72E9-7728-974F6FA80629}"/>
          </ac:spMkLst>
        </pc:spChg>
      </pc:sldChg>
      <pc:sldChg chg="addSp modSp">
        <pc:chgData name="Laura-Maija Hero" userId="S::lauramaija230_hamk.fi#ext#@metropoliafi.onmicrosoft.com::0c101078-4ed9-4774-8e1c-8ba0d0ec732a" providerId="AD" clId="Web-{DE588766-46F1-46ED-8B68-FBD24A339BBB}" dt="2023-09-28T07:50:50.821" v="3" actId="1076"/>
        <pc:sldMkLst>
          <pc:docMk/>
          <pc:sldMk cId="2833390856" sldId="257"/>
        </pc:sldMkLst>
        <pc:spChg chg="add mod">
          <ac:chgData name="Laura-Maija Hero" userId="S::lauramaija230_hamk.fi#ext#@metropoliafi.onmicrosoft.com::0c101078-4ed9-4774-8e1c-8ba0d0ec732a" providerId="AD" clId="Web-{DE588766-46F1-46ED-8B68-FBD24A339BBB}" dt="2023-09-28T07:50:50.821" v="3" actId="1076"/>
          <ac:spMkLst>
            <pc:docMk/>
            <pc:sldMk cId="2833390856" sldId="257"/>
            <ac:spMk id="35" creationId="{A6328499-0A7C-72E9-7728-974F6FA8062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28.9.2023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927D14EB-75B1-75F0-74C0-F070A8FAE711}"/>
              </a:ext>
            </a:extLst>
          </p:cNvPr>
          <p:cNvSpPr/>
          <p:nvPr/>
        </p:nvSpPr>
        <p:spPr>
          <a:xfrm>
            <a:off x="921925" y="4306078"/>
            <a:ext cx="1373481" cy="8090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cs typeface="Calibri"/>
              </a:rPr>
              <a:t>Tarve</a:t>
            </a:r>
            <a:endParaRPr lang="fi-FI" dirty="0"/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7B49F476-CB20-65B1-502C-83BB4AD70803}"/>
              </a:ext>
            </a:extLst>
          </p:cNvPr>
          <p:cNvSpPr/>
          <p:nvPr/>
        </p:nvSpPr>
        <p:spPr>
          <a:xfrm>
            <a:off x="188147" y="2753855"/>
            <a:ext cx="1345259" cy="1081852"/>
          </a:xfrm>
          <a:prstGeom prst="round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Sisäinen</a:t>
            </a:r>
          </a:p>
          <a:p>
            <a:pPr algn="ctr"/>
            <a:r>
              <a:rPr lang="fi-FI" sz="1100" dirty="0">
                <a:cs typeface="Calibri"/>
              </a:rPr>
              <a:t>Riskienhallinta</a:t>
            </a:r>
          </a:p>
          <a:p>
            <a:pPr algn="ctr"/>
            <a:r>
              <a:rPr lang="fi-FI" sz="1100" dirty="0">
                <a:cs typeface="Calibri"/>
              </a:rPr>
              <a:t>Kehittäminen</a:t>
            </a:r>
          </a:p>
          <a:p>
            <a:pPr algn="ctr"/>
            <a:r>
              <a:rPr lang="fi-FI" sz="1100" dirty="0">
                <a:cs typeface="Calibri"/>
              </a:rPr>
              <a:t>Työntekijät</a:t>
            </a:r>
          </a:p>
          <a:p>
            <a:pPr algn="ctr"/>
            <a:r>
              <a:rPr lang="fi-FI" sz="1100" dirty="0">
                <a:cs typeface="Calibri"/>
              </a:rPr>
              <a:t>Rekrytointi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9DD885D5-E658-0F31-6ED2-FC99EC087D47}"/>
              </a:ext>
            </a:extLst>
          </p:cNvPr>
          <p:cNvSpPr/>
          <p:nvPr/>
        </p:nvSpPr>
        <p:spPr>
          <a:xfrm>
            <a:off x="1843851" y="2725633"/>
            <a:ext cx="1373481" cy="1110074"/>
          </a:xfrm>
          <a:prstGeom prst="round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Ulkoinen</a:t>
            </a:r>
          </a:p>
          <a:p>
            <a:pPr algn="ctr"/>
            <a:r>
              <a:rPr lang="fi-FI" sz="1100">
                <a:cs typeface="Calibri"/>
              </a:rPr>
              <a:t>Sääntely</a:t>
            </a:r>
            <a:endParaRPr lang="fi-FI" sz="1100" dirty="0">
              <a:cs typeface="Calibri"/>
            </a:endParaRPr>
          </a:p>
          <a:p>
            <a:pPr algn="ctr"/>
            <a:r>
              <a:rPr lang="fi-FI" sz="1100" dirty="0">
                <a:cs typeface="Calibri"/>
              </a:rPr>
              <a:t>Asiakkaat</a:t>
            </a:r>
          </a:p>
          <a:p>
            <a:pPr algn="ctr"/>
            <a:r>
              <a:rPr lang="fi-FI" sz="1100" dirty="0">
                <a:cs typeface="Calibri"/>
              </a:rPr>
              <a:t>Rahoittajat</a:t>
            </a:r>
          </a:p>
          <a:p>
            <a:pPr algn="ctr"/>
            <a:r>
              <a:rPr lang="fi-FI" sz="1100">
                <a:cs typeface="Calibri"/>
              </a:rPr>
              <a:t>Päämiehet</a:t>
            </a:r>
            <a:endParaRPr lang="fi-FI" sz="1400">
              <a:cs typeface="Calibri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BD6A557C-F3FB-D508-372C-D320A9953C1C}"/>
              </a:ext>
            </a:extLst>
          </p:cNvPr>
          <p:cNvSpPr/>
          <p:nvPr/>
        </p:nvSpPr>
        <p:spPr>
          <a:xfrm rot="3900000">
            <a:off x="1138296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Nuoli: Oikea 7">
            <a:extLst>
              <a:ext uri="{FF2B5EF4-FFF2-40B4-BE49-F238E27FC236}">
                <a16:creationId xmlns:a16="http://schemas.microsoft.com/office/drawing/2014/main" id="{99750A8E-6011-F375-94D3-5EB648BF9A90}"/>
              </a:ext>
            </a:extLst>
          </p:cNvPr>
          <p:cNvSpPr/>
          <p:nvPr/>
        </p:nvSpPr>
        <p:spPr>
          <a:xfrm rot="7380000">
            <a:off x="1825036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6F677F6-89BD-53F1-677A-D51A888942C6}"/>
              </a:ext>
            </a:extLst>
          </p:cNvPr>
          <p:cNvSpPr/>
          <p:nvPr/>
        </p:nvSpPr>
        <p:spPr>
          <a:xfrm>
            <a:off x="2831629" y="4306078"/>
            <a:ext cx="1373481" cy="80903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Motivaatio</a:t>
            </a:r>
            <a:endParaRPr lang="fi-FI" dirty="0"/>
          </a:p>
        </p:txBody>
      </p:sp>
      <p:sp>
        <p:nvSpPr>
          <p:cNvPr id="10" name="Nuoli: Oikea 9">
            <a:extLst>
              <a:ext uri="{FF2B5EF4-FFF2-40B4-BE49-F238E27FC236}">
                <a16:creationId xmlns:a16="http://schemas.microsoft.com/office/drawing/2014/main" id="{39FFBB3F-1C40-EB34-BA23-D87562322EEC}"/>
              </a:ext>
            </a:extLst>
          </p:cNvPr>
          <p:cNvSpPr/>
          <p:nvPr/>
        </p:nvSpPr>
        <p:spPr>
          <a:xfrm>
            <a:off x="4280369" y="4569487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F6B44EFB-9DD7-7357-FF46-99F7F9886106}"/>
              </a:ext>
            </a:extLst>
          </p:cNvPr>
          <p:cNvSpPr/>
          <p:nvPr/>
        </p:nvSpPr>
        <p:spPr>
          <a:xfrm>
            <a:off x="4722518" y="4306078"/>
            <a:ext cx="1373481" cy="809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Tiedon-</a:t>
            </a:r>
          </a:p>
          <a:p>
            <a:pPr algn="ctr"/>
            <a:r>
              <a:rPr lang="fi-FI" dirty="0">
                <a:cs typeface="Calibri"/>
              </a:rPr>
              <a:t>haku</a:t>
            </a:r>
          </a:p>
        </p:txBody>
      </p:sp>
      <p:sp>
        <p:nvSpPr>
          <p:cNvPr id="12" name="Nuoli: Oikea 11">
            <a:extLst>
              <a:ext uri="{FF2B5EF4-FFF2-40B4-BE49-F238E27FC236}">
                <a16:creationId xmlns:a16="http://schemas.microsoft.com/office/drawing/2014/main" id="{6F042324-A921-92F6-92F3-EBD52C12E60A}"/>
              </a:ext>
            </a:extLst>
          </p:cNvPr>
          <p:cNvSpPr/>
          <p:nvPr/>
        </p:nvSpPr>
        <p:spPr>
          <a:xfrm>
            <a:off x="2380073" y="4569486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FD8A2AE3-43B5-37B2-DAB8-D290E0F579C0}"/>
              </a:ext>
            </a:extLst>
          </p:cNvPr>
          <p:cNvSpPr/>
          <p:nvPr/>
        </p:nvSpPr>
        <p:spPr>
          <a:xfrm>
            <a:off x="3800590" y="3205412"/>
            <a:ext cx="1476962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Omaehtoinen tiedonhaku</a:t>
            </a:r>
            <a:endParaRPr lang="fi-FI" dirty="0"/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60B7850C-20B9-926D-0972-E50C44CB4902}"/>
              </a:ext>
            </a:extLst>
          </p:cNvPr>
          <p:cNvSpPr/>
          <p:nvPr/>
        </p:nvSpPr>
        <p:spPr>
          <a:xfrm>
            <a:off x="5484517" y="3214818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Yhteistyö alan muiden yritysten kanssa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3E2304A1-82DA-EF9C-053C-041F29EF2BF9}"/>
              </a:ext>
            </a:extLst>
          </p:cNvPr>
          <p:cNvSpPr/>
          <p:nvPr/>
        </p:nvSpPr>
        <p:spPr>
          <a:xfrm>
            <a:off x="3838221" y="5585485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Koulutukset, esim. järjestöt ja palveluntarjoajat</a:t>
            </a:r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E79C3B37-36B7-9B4D-D365-AA7F380903D4}"/>
              </a:ext>
            </a:extLst>
          </p:cNvPr>
          <p:cNvSpPr/>
          <p:nvPr/>
        </p:nvSpPr>
        <p:spPr>
          <a:xfrm>
            <a:off x="5484517" y="5585485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Oppilaitosyhteis-</a:t>
            </a:r>
          </a:p>
          <a:p>
            <a:pPr algn="ctr"/>
            <a:r>
              <a:rPr lang="fi-FI" sz="1400" dirty="0">
                <a:cs typeface="Calibri"/>
              </a:rPr>
              <a:t>työ</a:t>
            </a:r>
          </a:p>
        </p:txBody>
      </p:sp>
      <p:sp>
        <p:nvSpPr>
          <p:cNvPr id="18" name="Nuoli: Oikea 17">
            <a:extLst>
              <a:ext uri="{FF2B5EF4-FFF2-40B4-BE49-F238E27FC236}">
                <a16:creationId xmlns:a16="http://schemas.microsoft.com/office/drawing/2014/main" id="{3FD7922C-09AF-972F-BAED-CE95F7B25B61}"/>
              </a:ext>
            </a:extLst>
          </p:cNvPr>
          <p:cNvSpPr/>
          <p:nvPr/>
        </p:nvSpPr>
        <p:spPr>
          <a:xfrm rot="3900000">
            <a:off x="4957703" y="3939189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Nuoli: Oikea 18">
            <a:extLst>
              <a:ext uri="{FF2B5EF4-FFF2-40B4-BE49-F238E27FC236}">
                <a16:creationId xmlns:a16="http://schemas.microsoft.com/office/drawing/2014/main" id="{656794D9-272D-D1AE-13CF-B562741288ED}"/>
              </a:ext>
            </a:extLst>
          </p:cNvPr>
          <p:cNvSpPr/>
          <p:nvPr/>
        </p:nvSpPr>
        <p:spPr>
          <a:xfrm rot="7380000">
            <a:off x="5437480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D4A6849D-CEC7-09F7-F43B-A79FFA0A8256}"/>
              </a:ext>
            </a:extLst>
          </p:cNvPr>
          <p:cNvSpPr/>
          <p:nvPr/>
        </p:nvSpPr>
        <p:spPr>
          <a:xfrm rot="-4020000">
            <a:off x="5023554" y="5209188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Nuoli: Oikea 20">
            <a:extLst>
              <a:ext uri="{FF2B5EF4-FFF2-40B4-BE49-F238E27FC236}">
                <a16:creationId xmlns:a16="http://schemas.microsoft.com/office/drawing/2014/main" id="{1B5150BB-8E77-9FB6-A62C-B86DAF8340CE}"/>
              </a:ext>
            </a:extLst>
          </p:cNvPr>
          <p:cNvSpPr/>
          <p:nvPr/>
        </p:nvSpPr>
        <p:spPr>
          <a:xfrm rot="14580000">
            <a:off x="5446887" y="5209188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5EBF71C9-6CF1-B391-AB5F-C822AF501FEF}"/>
              </a:ext>
            </a:extLst>
          </p:cNvPr>
          <p:cNvSpPr/>
          <p:nvPr/>
        </p:nvSpPr>
        <p:spPr>
          <a:xfrm>
            <a:off x="6585185" y="4306078"/>
            <a:ext cx="1373481" cy="8090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Toiminta</a:t>
            </a:r>
            <a:endParaRPr lang="fi-FI" dirty="0"/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0B1ADB7C-C01B-6778-BBDA-93F78C9FB827}"/>
              </a:ext>
            </a:extLst>
          </p:cNvPr>
          <p:cNvSpPr/>
          <p:nvPr/>
        </p:nvSpPr>
        <p:spPr>
          <a:xfrm>
            <a:off x="8504296" y="4306078"/>
            <a:ext cx="1373481" cy="809037"/>
          </a:xfrm>
          <a:prstGeom prst="round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Muutos</a:t>
            </a:r>
            <a:endParaRPr lang="fi-FI" dirty="0"/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D93FFAB7-D682-993F-54D1-FBF13353B3E3}"/>
              </a:ext>
            </a:extLst>
          </p:cNvPr>
          <p:cNvSpPr/>
          <p:nvPr/>
        </p:nvSpPr>
        <p:spPr>
          <a:xfrm>
            <a:off x="10404592" y="4306078"/>
            <a:ext cx="1373481" cy="809037"/>
          </a:xfrm>
          <a:prstGeom prst="roundRect">
            <a:avLst/>
          </a:prstGeom>
          <a:solidFill>
            <a:srgbClr val="00B05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Päämäärä</a:t>
            </a:r>
            <a:endParaRPr lang="fi-FI" dirty="0"/>
          </a:p>
        </p:txBody>
      </p:sp>
      <p:sp>
        <p:nvSpPr>
          <p:cNvPr id="25" name="Nuoli: Oikea 24">
            <a:extLst>
              <a:ext uri="{FF2B5EF4-FFF2-40B4-BE49-F238E27FC236}">
                <a16:creationId xmlns:a16="http://schemas.microsoft.com/office/drawing/2014/main" id="{2BF44BA2-5599-2D5B-90C1-7E3E601EC2B9}"/>
              </a:ext>
            </a:extLst>
          </p:cNvPr>
          <p:cNvSpPr/>
          <p:nvPr/>
        </p:nvSpPr>
        <p:spPr>
          <a:xfrm>
            <a:off x="9971850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Nuoli: Oikea 25">
            <a:extLst>
              <a:ext uri="{FF2B5EF4-FFF2-40B4-BE49-F238E27FC236}">
                <a16:creationId xmlns:a16="http://schemas.microsoft.com/office/drawing/2014/main" id="{0F33789B-6DF8-BE36-AA5C-2F9FD90594D5}"/>
              </a:ext>
            </a:extLst>
          </p:cNvPr>
          <p:cNvSpPr/>
          <p:nvPr/>
        </p:nvSpPr>
        <p:spPr>
          <a:xfrm>
            <a:off x="8052739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Nuoli: Oikea 26">
            <a:extLst>
              <a:ext uri="{FF2B5EF4-FFF2-40B4-BE49-F238E27FC236}">
                <a16:creationId xmlns:a16="http://schemas.microsoft.com/office/drawing/2014/main" id="{94464EFA-3676-657A-3502-91FD9740B68F}"/>
              </a:ext>
            </a:extLst>
          </p:cNvPr>
          <p:cNvSpPr/>
          <p:nvPr/>
        </p:nvSpPr>
        <p:spPr>
          <a:xfrm>
            <a:off x="6161850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82F651BD-C17E-0D40-5C9A-70922F95A37E}"/>
              </a:ext>
            </a:extLst>
          </p:cNvPr>
          <p:cNvSpPr/>
          <p:nvPr/>
        </p:nvSpPr>
        <p:spPr>
          <a:xfrm>
            <a:off x="10357554" y="3214818"/>
            <a:ext cx="1476961" cy="630296"/>
          </a:xfrm>
          <a:prstGeom prst="roundRect">
            <a:avLst/>
          </a:prstGeom>
          <a:solidFill>
            <a:srgbClr val="00B05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Vastuullisesti toimiva yritys</a:t>
            </a:r>
          </a:p>
        </p:txBody>
      </p:sp>
      <p:sp>
        <p:nvSpPr>
          <p:cNvPr id="29" name="Suorakulmio: Pyöristetyt kulmat 28">
            <a:extLst>
              <a:ext uri="{FF2B5EF4-FFF2-40B4-BE49-F238E27FC236}">
                <a16:creationId xmlns:a16="http://schemas.microsoft.com/office/drawing/2014/main" id="{6415C28E-1AE3-6FC3-A54A-0FE1EE370056}"/>
              </a:ext>
            </a:extLst>
          </p:cNvPr>
          <p:cNvSpPr/>
          <p:nvPr/>
        </p:nvSpPr>
        <p:spPr>
          <a:xfrm>
            <a:off x="10357554" y="5576077"/>
            <a:ext cx="1476961" cy="630296"/>
          </a:xfrm>
          <a:prstGeom prst="round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Jatkuva parantaminen</a:t>
            </a:r>
            <a:endParaRPr lang="fi-FI" dirty="0"/>
          </a:p>
        </p:txBody>
      </p:sp>
      <p:sp>
        <p:nvSpPr>
          <p:cNvPr id="30" name="Nuoli: Oikea 29">
            <a:extLst>
              <a:ext uri="{FF2B5EF4-FFF2-40B4-BE49-F238E27FC236}">
                <a16:creationId xmlns:a16="http://schemas.microsoft.com/office/drawing/2014/main" id="{B84D9F57-358A-DB09-CDB7-F13880BF4A22}"/>
              </a:ext>
            </a:extLst>
          </p:cNvPr>
          <p:cNvSpPr/>
          <p:nvPr/>
        </p:nvSpPr>
        <p:spPr>
          <a:xfrm rot="5280000">
            <a:off x="10912592" y="3948596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Nuoli: Oikea 30">
            <a:extLst>
              <a:ext uri="{FF2B5EF4-FFF2-40B4-BE49-F238E27FC236}">
                <a16:creationId xmlns:a16="http://schemas.microsoft.com/office/drawing/2014/main" id="{5AC7F138-78F9-766B-33E6-0F5C7F0E9FA7}"/>
              </a:ext>
            </a:extLst>
          </p:cNvPr>
          <p:cNvSpPr/>
          <p:nvPr/>
        </p:nvSpPr>
        <p:spPr>
          <a:xfrm rot="16080000">
            <a:off x="10912591" y="5209187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Suorakulmio: Pyöristetyt kulmat 1">
            <a:extLst>
              <a:ext uri="{FF2B5EF4-FFF2-40B4-BE49-F238E27FC236}">
                <a16:creationId xmlns:a16="http://schemas.microsoft.com/office/drawing/2014/main" id="{8FE57D76-9E89-132C-D8E5-6F3B0CC5CC78}"/>
              </a:ext>
            </a:extLst>
          </p:cNvPr>
          <p:cNvSpPr/>
          <p:nvPr/>
        </p:nvSpPr>
        <p:spPr>
          <a:xfrm>
            <a:off x="8448071" y="3205853"/>
            <a:ext cx="1476961" cy="6302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Johtaminen</a:t>
            </a:r>
            <a:endParaRPr lang="fi-FI" dirty="0"/>
          </a:p>
        </p:txBody>
      </p:sp>
      <p:sp>
        <p:nvSpPr>
          <p:cNvPr id="3" name="Nuoli: Oikea 2">
            <a:extLst>
              <a:ext uri="{FF2B5EF4-FFF2-40B4-BE49-F238E27FC236}">
                <a16:creationId xmlns:a16="http://schemas.microsoft.com/office/drawing/2014/main" id="{3488AF3A-C8DB-4F0F-A4A7-B58808DC69F5}"/>
              </a:ext>
            </a:extLst>
          </p:cNvPr>
          <p:cNvSpPr/>
          <p:nvPr/>
        </p:nvSpPr>
        <p:spPr>
          <a:xfrm rot="5280000">
            <a:off x="9003109" y="3948596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BBF07E50-3FB2-2B15-DCF6-55C44CBA7AC4}"/>
              </a:ext>
            </a:extLst>
          </p:cNvPr>
          <p:cNvSpPr/>
          <p:nvPr/>
        </p:nvSpPr>
        <p:spPr>
          <a:xfrm>
            <a:off x="8492894" y="5572535"/>
            <a:ext cx="1476961" cy="6302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Viestintä</a:t>
            </a:r>
          </a:p>
          <a:p>
            <a:pPr algn="ctr"/>
            <a:r>
              <a:rPr lang="fi-FI" sz="1100">
                <a:cs typeface="Calibri"/>
              </a:rPr>
              <a:t>Sisäinen</a:t>
            </a:r>
            <a:endParaRPr lang="fi-FI" sz="1100" dirty="0">
              <a:cs typeface="Calibri"/>
            </a:endParaRPr>
          </a:p>
          <a:p>
            <a:pPr algn="ctr"/>
            <a:r>
              <a:rPr lang="fi-FI" sz="1100" dirty="0">
                <a:cs typeface="Calibri"/>
              </a:rPr>
              <a:t>Ulkoinen</a:t>
            </a:r>
          </a:p>
        </p:txBody>
      </p:sp>
      <p:sp>
        <p:nvSpPr>
          <p:cNvPr id="32" name="Nuoli: Oikea 31">
            <a:extLst>
              <a:ext uri="{FF2B5EF4-FFF2-40B4-BE49-F238E27FC236}">
                <a16:creationId xmlns:a16="http://schemas.microsoft.com/office/drawing/2014/main" id="{0F8A351F-3441-1B9F-D753-B452C16D0573}"/>
              </a:ext>
            </a:extLst>
          </p:cNvPr>
          <p:cNvSpPr/>
          <p:nvPr/>
        </p:nvSpPr>
        <p:spPr>
          <a:xfrm rot="16080000">
            <a:off x="9003108" y="5209187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59EE38B8-E27C-6560-3FB5-ED56B981646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Yrityksen vastuullisuustyön eteneminen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A6328499-0A7C-72E9-7728-974F6FA80629}"/>
              </a:ext>
            </a:extLst>
          </p:cNvPr>
          <p:cNvSpPr txBox="1"/>
          <p:nvPr/>
        </p:nvSpPr>
        <p:spPr>
          <a:xfrm>
            <a:off x="8991951" y="6332712"/>
            <a:ext cx="3131961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 err="1">
                <a:ea typeface="Calibri"/>
                <a:cs typeface="Calibri"/>
              </a:rPr>
              <a:t>Tekijä</a:t>
            </a:r>
            <a:r>
              <a:rPr lang="en-US" sz="1200" dirty="0">
                <a:ea typeface="Calibri"/>
                <a:cs typeface="Calibri"/>
              </a:rPr>
              <a:t>: </a:t>
            </a:r>
            <a:endParaRPr lang="en-US" dirty="0"/>
          </a:p>
          <a:p>
            <a:pPr algn="r"/>
            <a:r>
              <a:rPr lang="en-US" sz="1200" dirty="0">
                <a:ea typeface="Calibri"/>
                <a:cs typeface="Calibri"/>
              </a:rPr>
              <a:t>Jukka Niemi, </a:t>
            </a:r>
            <a:r>
              <a:rPr lang="en-US" sz="1200" err="1">
                <a:ea typeface="Calibri"/>
                <a:cs typeface="Calibri"/>
              </a:rPr>
              <a:t>Käkikuu</a:t>
            </a:r>
            <a:r>
              <a:rPr lang="en-US" sz="1200" dirty="0">
                <a:ea typeface="Calibri"/>
                <a:cs typeface="Calibri"/>
              </a:rPr>
              <a:t> Oy</a:t>
            </a:r>
          </a:p>
          <a:p>
            <a:pPr algn="r"/>
            <a:endParaRPr lang="en-US" sz="1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927D14EB-75B1-75F0-74C0-F070A8FAE711}"/>
              </a:ext>
            </a:extLst>
          </p:cNvPr>
          <p:cNvSpPr/>
          <p:nvPr/>
        </p:nvSpPr>
        <p:spPr>
          <a:xfrm>
            <a:off x="921925" y="4306078"/>
            <a:ext cx="1373481" cy="8090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cs typeface="Calibri"/>
              </a:rPr>
              <a:t>Tarve</a:t>
            </a:r>
            <a:endParaRPr lang="fi-FI" dirty="0"/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7B49F476-CB20-65B1-502C-83BB4AD70803}"/>
              </a:ext>
            </a:extLst>
          </p:cNvPr>
          <p:cNvSpPr/>
          <p:nvPr/>
        </p:nvSpPr>
        <p:spPr>
          <a:xfrm>
            <a:off x="188147" y="2753855"/>
            <a:ext cx="1345259" cy="1081852"/>
          </a:xfrm>
          <a:prstGeom prst="round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Sisäinen</a:t>
            </a:r>
          </a:p>
          <a:p>
            <a:pPr algn="ctr"/>
            <a:r>
              <a:rPr lang="fi-FI" sz="1100" dirty="0">
                <a:cs typeface="Calibri"/>
              </a:rPr>
              <a:t>Riskienhallinta</a:t>
            </a:r>
          </a:p>
          <a:p>
            <a:pPr algn="ctr"/>
            <a:r>
              <a:rPr lang="fi-FI" sz="1100" dirty="0">
                <a:cs typeface="Calibri"/>
              </a:rPr>
              <a:t>Kehittäminen</a:t>
            </a:r>
          </a:p>
          <a:p>
            <a:pPr algn="ctr"/>
            <a:r>
              <a:rPr lang="fi-FI" sz="1100" dirty="0">
                <a:cs typeface="Calibri"/>
              </a:rPr>
              <a:t>Työntekijät</a:t>
            </a:r>
          </a:p>
          <a:p>
            <a:pPr algn="ctr"/>
            <a:r>
              <a:rPr lang="fi-FI" sz="1100" dirty="0">
                <a:cs typeface="Calibri"/>
              </a:rPr>
              <a:t>Rekrytointi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9DD885D5-E658-0F31-6ED2-FC99EC087D47}"/>
              </a:ext>
            </a:extLst>
          </p:cNvPr>
          <p:cNvSpPr/>
          <p:nvPr/>
        </p:nvSpPr>
        <p:spPr>
          <a:xfrm>
            <a:off x="1843851" y="2725633"/>
            <a:ext cx="1373481" cy="1110074"/>
          </a:xfrm>
          <a:prstGeom prst="round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Ulkoinen</a:t>
            </a:r>
          </a:p>
          <a:p>
            <a:pPr algn="ctr"/>
            <a:r>
              <a:rPr lang="fi-FI" sz="1100">
                <a:cs typeface="Calibri"/>
              </a:rPr>
              <a:t>Sääntely</a:t>
            </a:r>
            <a:endParaRPr lang="fi-FI" sz="1100" dirty="0">
              <a:cs typeface="Calibri"/>
            </a:endParaRPr>
          </a:p>
          <a:p>
            <a:pPr algn="ctr"/>
            <a:r>
              <a:rPr lang="fi-FI" sz="1100" dirty="0">
                <a:cs typeface="Calibri"/>
              </a:rPr>
              <a:t>Asiakkaat</a:t>
            </a:r>
          </a:p>
          <a:p>
            <a:pPr algn="ctr"/>
            <a:r>
              <a:rPr lang="fi-FI" sz="1100" dirty="0">
                <a:cs typeface="Calibri"/>
              </a:rPr>
              <a:t>Rahoittajat</a:t>
            </a:r>
          </a:p>
          <a:p>
            <a:pPr algn="ctr"/>
            <a:r>
              <a:rPr lang="fi-FI" sz="1100">
                <a:cs typeface="Calibri"/>
              </a:rPr>
              <a:t>Päämiehet</a:t>
            </a:r>
            <a:endParaRPr lang="fi-FI" sz="1400">
              <a:cs typeface="Calibri"/>
            </a:endParaRP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BD6A557C-F3FB-D508-372C-D320A9953C1C}"/>
              </a:ext>
            </a:extLst>
          </p:cNvPr>
          <p:cNvSpPr/>
          <p:nvPr/>
        </p:nvSpPr>
        <p:spPr>
          <a:xfrm rot="3900000">
            <a:off x="1138296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Nuoli: Oikea 7">
            <a:extLst>
              <a:ext uri="{FF2B5EF4-FFF2-40B4-BE49-F238E27FC236}">
                <a16:creationId xmlns:a16="http://schemas.microsoft.com/office/drawing/2014/main" id="{99750A8E-6011-F375-94D3-5EB648BF9A90}"/>
              </a:ext>
            </a:extLst>
          </p:cNvPr>
          <p:cNvSpPr/>
          <p:nvPr/>
        </p:nvSpPr>
        <p:spPr>
          <a:xfrm rot="7380000">
            <a:off x="1825036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6F677F6-89BD-53F1-677A-D51A888942C6}"/>
              </a:ext>
            </a:extLst>
          </p:cNvPr>
          <p:cNvSpPr/>
          <p:nvPr/>
        </p:nvSpPr>
        <p:spPr>
          <a:xfrm>
            <a:off x="2831629" y="4306078"/>
            <a:ext cx="1373481" cy="80903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Motivaatio</a:t>
            </a:r>
            <a:endParaRPr lang="fi-FI" dirty="0"/>
          </a:p>
        </p:txBody>
      </p:sp>
      <p:sp>
        <p:nvSpPr>
          <p:cNvPr id="10" name="Nuoli: Oikea 9">
            <a:extLst>
              <a:ext uri="{FF2B5EF4-FFF2-40B4-BE49-F238E27FC236}">
                <a16:creationId xmlns:a16="http://schemas.microsoft.com/office/drawing/2014/main" id="{39FFBB3F-1C40-EB34-BA23-D87562322EEC}"/>
              </a:ext>
            </a:extLst>
          </p:cNvPr>
          <p:cNvSpPr/>
          <p:nvPr/>
        </p:nvSpPr>
        <p:spPr>
          <a:xfrm>
            <a:off x="4280369" y="4569487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F6B44EFB-9DD7-7357-FF46-99F7F9886106}"/>
              </a:ext>
            </a:extLst>
          </p:cNvPr>
          <p:cNvSpPr/>
          <p:nvPr/>
        </p:nvSpPr>
        <p:spPr>
          <a:xfrm>
            <a:off x="4722518" y="4306078"/>
            <a:ext cx="1373481" cy="809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Tiedon-</a:t>
            </a:r>
          </a:p>
          <a:p>
            <a:pPr algn="ctr"/>
            <a:r>
              <a:rPr lang="fi-FI" dirty="0">
                <a:cs typeface="Calibri"/>
              </a:rPr>
              <a:t>haku</a:t>
            </a:r>
          </a:p>
        </p:txBody>
      </p:sp>
      <p:sp>
        <p:nvSpPr>
          <p:cNvPr id="12" name="Nuoli: Oikea 11">
            <a:extLst>
              <a:ext uri="{FF2B5EF4-FFF2-40B4-BE49-F238E27FC236}">
                <a16:creationId xmlns:a16="http://schemas.microsoft.com/office/drawing/2014/main" id="{6F042324-A921-92F6-92F3-EBD52C12E60A}"/>
              </a:ext>
            </a:extLst>
          </p:cNvPr>
          <p:cNvSpPr/>
          <p:nvPr/>
        </p:nvSpPr>
        <p:spPr>
          <a:xfrm>
            <a:off x="2380073" y="4569486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FD8A2AE3-43B5-37B2-DAB8-D290E0F579C0}"/>
              </a:ext>
            </a:extLst>
          </p:cNvPr>
          <p:cNvSpPr/>
          <p:nvPr/>
        </p:nvSpPr>
        <p:spPr>
          <a:xfrm>
            <a:off x="3800590" y="3205412"/>
            <a:ext cx="1476962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Omaehtoinen tiedonhaku</a:t>
            </a:r>
            <a:endParaRPr lang="fi-FI" dirty="0"/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60B7850C-20B9-926D-0972-E50C44CB4902}"/>
              </a:ext>
            </a:extLst>
          </p:cNvPr>
          <p:cNvSpPr/>
          <p:nvPr/>
        </p:nvSpPr>
        <p:spPr>
          <a:xfrm>
            <a:off x="5484517" y="3214818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Yhteistyö alan muiden yritysten kanssa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3E2304A1-82DA-EF9C-053C-041F29EF2BF9}"/>
              </a:ext>
            </a:extLst>
          </p:cNvPr>
          <p:cNvSpPr/>
          <p:nvPr/>
        </p:nvSpPr>
        <p:spPr>
          <a:xfrm>
            <a:off x="3838221" y="5585485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Koulutukset, esim. järjestöt ja palveluntarjoajat</a:t>
            </a:r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E79C3B37-36B7-9B4D-D365-AA7F380903D4}"/>
              </a:ext>
            </a:extLst>
          </p:cNvPr>
          <p:cNvSpPr/>
          <p:nvPr/>
        </p:nvSpPr>
        <p:spPr>
          <a:xfrm>
            <a:off x="5484517" y="5585485"/>
            <a:ext cx="1476961" cy="630296"/>
          </a:xfrm>
          <a:prstGeom prst="round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Oppilaitosyhteis-</a:t>
            </a:r>
          </a:p>
          <a:p>
            <a:pPr algn="ctr"/>
            <a:r>
              <a:rPr lang="fi-FI" sz="1400" dirty="0">
                <a:cs typeface="Calibri"/>
              </a:rPr>
              <a:t>työ</a:t>
            </a:r>
          </a:p>
        </p:txBody>
      </p:sp>
      <p:sp>
        <p:nvSpPr>
          <p:cNvPr id="18" name="Nuoli: Oikea 17">
            <a:extLst>
              <a:ext uri="{FF2B5EF4-FFF2-40B4-BE49-F238E27FC236}">
                <a16:creationId xmlns:a16="http://schemas.microsoft.com/office/drawing/2014/main" id="{3FD7922C-09AF-972F-BAED-CE95F7B25B61}"/>
              </a:ext>
            </a:extLst>
          </p:cNvPr>
          <p:cNvSpPr/>
          <p:nvPr/>
        </p:nvSpPr>
        <p:spPr>
          <a:xfrm rot="3900000">
            <a:off x="4957703" y="3939189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Nuoli: Oikea 18">
            <a:extLst>
              <a:ext uri="{FF2B5EF4-FFF2-40B4-BE49-F238E27FC236}">
                <a16:creationId xmlns:a16="http://schemas.microsoft.com/office/drawing/2014/main" id="{656794D9-272D-D1AE-13CF-B562741288ED}"/>
              </a:ext>
            </a:extLst>
          </p:cNvPr>
          <p:cNvSpPr/>
          <p:nvPr/>
        </p:nvSpPr>
        <p:spPr>
          <a:xfrm rot="7380000">
            <a:off x="5437480" y="3939190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D4A6849D-CEC7-09F7-F43B-A79FFA0A8256}"/>
              </a:ext>
            </a:extLst>
          </p:cNvPr>
          <p:cNvSpPr/>
          <p:nvPr/>
        </p:nvSpPr>
        <p:spPr>
          <a:xfrm rot="-4020000">
            <a:off x="5023554" y="5209188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Nuoli: Oikea 20">
            <a:extLst>
              <a:ext uri="{FF2B5EF4-FFF2-40B4-BE49-F238E27FC236}">
                <a16:creationId xmlns:a16="http://schemas.microsoft.com/office/drawing/2014/main" id="{1B5150BB-8E77-9FB6-A62C-B86DAF8340CE}"/>
              </a:ext>
            </a:extLst>
          </p:cNvPr>
          <p:cNvSpPr/>
          <p:nvPr/>
        </p:nvSpPr>
        <p:spPr>
          <a:xfrm rot="14580000">
            <a:off x="5446887" y="5209188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5EBF71C9-6CF1-B391-AB5F-C822AF501FEF}"/>
              </a:ext>
            </a:extLst>
          </p:cNvPr>
          <p:cNvSpPr/>
          <p:nvPr/>
        </p:nvSpPr>
        <p:spPr>
          <a:xfrm>
            <a:off x="6585185" y="4306078"/>
            <a:ext cx="1373481" cy="80903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Toiminta</a:t>
            </a:r>
            <a:endParaRPr lang="fi-FI" dirty="0"/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0B1ADB7C-C01B-6778-BBDA-93F78C9FB827}"/>
              </a:ext>
            </a:extLst>
          </p:cNvPr>
          <p:cNvSpPr/>
          <p:nvPr/>
        </p:nvSpPr>
        <p:spPr>
          <a:xfrm>
            <a:off x="8504296" y="4306078"/>
            <a:ext cx="1373481" cy="809037"/>
          </a:xfrm>
          <a:prstGeom prst="round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Muutos</a:t>
            </a:r>
            <a:endParaRPr lang="fi-FI" dirty="0"/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D93FFAB7-D682-993F-54D1-FBF13353B3E3}"/>
              </a:ext>
            </a:extLst>
          </p:cNvPr>
          <p:cNvSpPr/>
          <p:nvPr/>
        </p:nvSpPr>
        <p:spPr>
          <a:xfrm>
            <a:off x="10404592" y="4306078"/>
            <a:ext cx="1373481" cy="809037"/>
          </a:xfrm>
          <a:prstGeom prst="roundRect">
            <a:avLst/>
          </a:prstGeom>
          <a:solidFill>
            <a:srgbClr val="00B05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dirty="0">
                <a:cs typeface="Calibri"/>
              </a:rPr>
              <a:t>Päämäärä</a:t>
            </a:r>
            <a:endParaRPr lang="fi-FI" dirty="0"/>
          </a:p>
        </p:txBody>
      </p:sp>
      <p:sp>
        <p:nvSpPr>
          <p:cNvPr id="25" name="Nuoli: Oikea 24">
            <a:extLst>
              <a:ext uri="{FF2B5EF4-FFF2-40B4-BE49-F238E27FC236}">
                <a16:creationId xmlns:a16="http://schemas.microsoft.com/office/drawing/2014/main" id="{2BF44BA2-5599-2D5B-90C1-7E3E601EC2B9}"/>
              </a:ext>
            </a:extLst>
          </p:cNvPr>
          <p:cNvSpPr/>
          <p:nvPr/>
        </p:nvSpPr>
        <p:spPr>
          <a:xfrm>
            <a:off x="9971850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Nuoli: Oikea 25">
            <a:extLst>
              <a:ext uri="{FF2B5EF4-FFF2-40B4-BE49-F238E27FC236}">
                <a16:creationId xmlns:a16="http://schemas.microsoft.com/office/drawing/2014/main" id="{0F33789B-6DF8-BE36-AA5C-2F9FD90594D5}"/>
              </a:ext>
            </a:extLst>
          </p:cNvPr>
          <p:cNvSpPr/>
          <p:nvPr/>
        </p:nvSpPr>
        <p:spPr>
          <a:xfrm>
            <a:off x="8052739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Nuoli: Oikea 26">
            <a:extLst>
              <a:ext uri="{FF2B5EF4-FFF2-40B4-BE49-F238E27FC236}">
                <a16:creationId xmlns:a16="http://schemas.microsoft.com/office/drawing/2014/main" id="{94464EFA-3676-657A-3502-91FD9740B68F}"/>
              </a:ext>
            </a:extLst>
          </p:cNvPr>
          <p:cNvSpPr/>
          <p:nvPr/>
        </p:nvSpPr>
        <p:spPr>
          <a:xfrm>
            <a:off x="6161850" y="4578894"/>
            <a:ext cx="376296" cy="27281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82F651BD-C17E-0D40-5C9A-70922F95A37E}"/>
              </a:ext>
            </a:extLst>
          </p:cNvPr>
          <p:cNvSpPr/>
          <p:nvPr/>
        </p:nvSpPr>
        <p:spPr>
          <a:xfrm>
            <a:off x="10357554" y="3214818"/>
            <a:ext cx="1476961" cy="630296"/>
          </a:xfrm>
          <a:prstGeom prst="roundRect">
            <a:avLst/>
          </a:prstGeom>
          <a:solidFill>
            <a:srgbClr val="00B05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Vastuullisesti toimiva yritys</a:t>
            </a:r>
          </a:p>
        </p:txBody>
      </p:sp>
      <p:sp>
        <p:nvSpPr>
          <p:cNvPr id="29" name="Suorakulmio: Pyöristetyt kulmat 28">
            <a:extLst>
              <a:ext uri="{FF2B5EF4-FFF2-40B4-BE49-F238E27FC236}">
                <a16:creationId xmlns:a16="http://schemas.microsoft.com/office/drawing/2014/main" id="{6415C28E-1AE3-6FC3-A54A-0FE1EE370056}"/>
              </a:ext>
            </a:extLst>
          </p:cNvPr>
          <p:cNvSpPr/>
          <p:nvPr/>
        </p:nvSpPr>
        <p:spPr>
          <a:xfrm>
            <a:off x="10357554" y="5576077"/>
            <a:ext cx="1476961" cy="630296"/>
          </a:xfrm>
          <a:prstGeom prst="round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Jatkuva parantaminen</a:t>
            </a:r>
            <a:endParaRPr lang="fi-FI" dirty="0"/>
          </a:p>
        </p:txBody>
      </p:sp>
      <p:sp>
        <p:nvSpPr>
          <p:cNvPr id="30" name="Nuoli: Oikea 29">
            <a:extLst>
              <a:ext uri="{FF2B5EF4-FFF2-40B4-BE49-F238E27FC236}">
                <a16:creationId xmlns:a16="http://schemas.microsoft.com/office/drawing/2014/main" id="{B84D9F57-358A-DB09-CDB7-F13880BF4A22}"/>
              </a:ext>
            </a:extLst>
          </p:cNvPr>
          <p:cNvSpPr/>
          <p:nvPr/>
        </p:nvSpPr>
        <p:spPr>
          <a:xfrm rot="5280000">
            <a:off x="10912592" y="3948596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Nuoli: Oikea 30">
            <a:extLst>
              <a:ext uri="{FF2B5EF4-FFF2-40B4-BE49-F238E27FC236}">
                <a16:creationId xmlns:a16="http://schemas.microsoft.com/office/drawing/2014/main" id="{5AC7F138-78F9-766B-33E6-0F5C7F0E9FA7}"/>
              </a:ext>
            </a:extLst>
          </p:cNvPr>
          <p:cNvSpPr/>
          <p:nvPr/>
        </p:nvSpPr>
        <p:spPr>
          <a:xfrm rot="16080000">
            <a:off x="10912591" y="5209187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Suorakulmio: Pyöristetyt kulmat 1">
            <a:extLst>
              <a:ext uri="{FF2B5EF4-FFF2-40B4-BE49-F238E27FC236}">
                <a16:creationId xmlns:a16="http://schemas.microsoft.com/office/drawing/2014/main" id="{8FE57D76-9E89-132C-D8E5-6F3B0CC5CC78}"/>
              </a:ext>
            </a:extLst>
          </p:cNvPr>
          <p:cNvSpPr/>
          <p:nvPr/>
        </p:nvSpPr>
        <p:spPr>
          <a:xfrm>
            <a:off x="8448071" y="3205853"/>
            <a:ext cx="1476961" cy="6302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Johtaminen</a:t>
            </a:r>
            <a:endParaRPr lang="fi-FI" dirty="0"/>
          </a:p>
        </p:txBody>
      </p:sp>
      <p:sp>
        <p:nvSpPr>
          <p:cNvPr id="3" name="Nuoli: Oikea 2">
            <a:extLst>
              <a:ext uri="{FF2B5EF4-FFF2-40B4-BE49-F238E27FC236}">
                <a16:creationId xmlns:a16="http://schemas.microsoft.com/office/drawing/2014/main" id="{3488AF3A-C8DB-4F0F-A4A7-B58808DC69F5}"/>
              </a:ext>
            </a:extLst>
          </p:cNvPr>
          <p:cNvSpPr/>
          <p:nvPr/>
        </p:nvSpPr>
        <p:spPr>
          <a:xfrm rot="5280000">
            <a:off x="9003109" y="3948596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BBF07E50-3FB2-2B15-DCF6-55C44CBA7AC4}"/>
              </a:ext>
            </a:extLst>
          </p:cNvPr>
          <p:cNvSpPr/>
          <p:nvPr/>
        </p:nvSpPr>
        <p:spPr>
          <a:xfrm>
            <a:off x="8492894" y="5572535"/>
            <a:ext cx="1476961" cy="63029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400" dirty="0">
                <a:cs typeface="Calibri"/>
              </a:rPr>
              <a:t>Viestintä</a:t>
            </a:r>
          </a:p>
          <a:p>
            <a:pPr algn="ctr"/>
            <a:r>
              <a:rPr lang="fi-FI" sz="1100">
                <a:cs typeface="Calibri"/>
              </a:rPr>
              <a:t>Sisäinen</a:t>
            </a:r>
            <a:endParaRPr lang="fi-FI" sz="1100" dirty="0">
              <a:cs typeface="Calibri"/>
            </a:endParaRPr>
          </a:p>
          <a:p>
            <a:pPr algn="ctr"/>
            <a:r>
              <a:rPr lang="fi-FI" sz="1100" dirty="0">
                <a:cs typeface="Calibri"/>
              </a:rPr>
              <a:t>Ulkoinen</a:t>
            </a:r>
          </a:p>
        </p:txBody>
      </p:sp>
      <p:sp>
        <p:nvSpPr>
          <p:cNvPr id="32" name="Nuoli: Oikea 31">
            <a:extLst>
              <a:ext uri="{FF2B5EF4-FFF2-40B4-BE49-F238E27FC236}">
                <a16:creationId xmlns:a16="http://schemas.microsoft.com/office/drawing/2014/main" id="{0F8A351F-3441-1B9F-D753-B452C16D0573}"/>
              </a:ext>
            </a:extLst>
          </p:cNvPr>
          <p:cNvSpPr/>
          <p:nvPr/>
        </p:nvSpPr>
        <p:spPr>
          <a:xfrm rot="16080000">
            <a:off x="9003108" y="5209187"/>
            <a:ext cx="376296" cy="272814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ABBDE7F8-FDB2-CB41-0D56-613FC38B0223}"/>
              </a:ext>
            </a:extLst>
          </p:cNvPr>
          <p:cNvSpPr/>
          <p:nvPr/>
        </p:nvSpPr>
        <p:spPr>
          <a:xfrm>
            <a:off x="548640" y="336884"/>
            <a:ext cx="11285875" cy="21571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6E6CEB-900A-1243-177F-34C5FD68A7E7}"/>
              </a:ext>
            </a:extLst>
          </p:cNvPr>
          <p:cNvSpPr txBox="1"/>
          <p:nvPr/>
        </p:nvSpPr>
        <p:spPr>
          <a:xfrm>
            <a:off x="1376413" y="693019"/>
            <a:ext cx="972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Kuinka meidän vastuullisuustyö voi edetä? Mitkä ovat päämäärämme? Kuinka haluamme toimia?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A6328499-0A7C-72E9-7728-974F6FA80629}"/>
              </a:ext>
            </a:extLst>
          </p:cNvPr>
          <p:cNvSpPr txBox="1"/>
          <p:nvPr/>
        </p:nvSpPr>
        <p:spPr>
          <a:xfrm>
            <a:off x="135818" y="6010979"/>
            <a:ext cx="3131961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err="1">
                <a:ea typeface="Calibri"/>
                <a:cs typeface="Calibri"/>
              </a:rPr>
              <a:t>Tekijät</a:t>
            </a:r>
            <a:r>
              <a:rPr lang="en-US" sz="1200" dirty="0">
                <a:ea typeface="Calibri"/>
                <a:cs typeface="Calibri"/>
              </a:rPr>
              <a:t>: </a:t>
            </a:r>
            <a:endParaRPr lang="en-US"/>
          </a:p>
          <a:p>
            <a:r>
              <a:rPr lang="en-US" sz="1200" dirty="0">
                <a:ea typeface="Calibri"/>
                <a:cs typeface="Calibri"/>
              </a:rPr>
              <a:t>Jukka Niemi, </a:t>
            </a:r>
            <a:r>
              <a:rPr lang="en-US" sz="1200" err="1">
                <a:ea typeface="Calibri"/>
                <a:cs typeface="Calibri"/>
              </a:rPr>
              <a:t>Käkikuu</a:t>
            </a:r>
            <a:r>
              <a:rPr lang="en-US" sz="1200" dirty="0">
                <a:ea typeface="Calibri"/>
                <a:cs typeface="Calibri"/>
              </a:rPr>
              <a:t> Oy</a:t>
            </a:r>
          </a:p>
          <a:p>
            <a:r>
              <a:rPr lang="en-US" sz="1200" dirty="0">
                <a:ea typeface="Calibri"/>
                <a:cs typeface="Calibri"/>
              </a:rPr>
              <a:t>Laura-Maija Hero, </a:t>
            </a:r>
            <a:r>
              <a:rPr lang="en-US" sz="1200" err="1">
                <a:ea typeface="Calibri"/>
                <a:cs typeface="Calibri"/>
              </a:rPr>
              <a:t>Hamk</a:t>
            </a:r>
            <a:endParaRPr lang="en-US" sz="1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3390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51b68b-0ca0-4a40-a8a3-10bda2a6f671" xsi:nil="true"/>
    <lcf76f155ced4ddcb4097134ff3c332f xmlns="89140f6f-3020-4608-8f56-1ef3eeb3e16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25B57B6AB0F4D89100AFE4578C2BF" ma:contentTypeVersion="14" ma:contentTypeDescription="Create a new document." ma:contentTypeScope="" ma:versionID="54433a485e9e4601bda4080305b9f562">
  <xsd:schema xmlns:xsd="http://www.w3.org/2001/XMLSchema" xmlns:xs="http://www.w3.org/2001/XMLSchema" xmlns:p="http://schemas.microsoft.com/office/2006/metadata/properties" xmlns:ns2="89140f6f-3020-4608-8f56-1ef3eeb3e162" xmlns:ns3="6c51b68b-0ca0-4a40-a8a3-10bda2a6f671" targetNamespace="http://schemas.microsoft.com/office/2006/metadata/properties" ma:root="true" ma:fieldsID="9baacd831ab884f9a8743d89dfa38ad3" ns2:_="" ns3:_="">
    <xsd:import namespace="89140f6f-3020-4608-8f56-1ef3eeb3e162"/>
    <xsd:import namespace="6c51b68b-0ca0-4a40-a8a3-10bda2a6f6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40f6f-3020-4608-8f56-1ef3eeb3e1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e8f1103-1473-4e92-b09f-529690c983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1b68b-0ca0-4a40-a8a3-10bda2a6f67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c76f1e2-b8e2-49aa-a144-837478ebf9a7}" ma:internalName="TaxCatchAll" ma:showField="CatchAllData" ma:web="6c51b68b-0ca0-4a40-a8a3-10bda2a6f6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8B5086-AAA6-4761-9809-1121E5E7FF31}">
  <ds:schemaRefs>
    <ds:schemaRef ds:uri="http://schemas.microsoft.com/office/2006/metadata/properties"/>
    <ds:schemaRef ds:uri="http://schemas.microsoft.com/office/infopath/2007/PartnerControls"/>
    <ds:schemaRef ds:uri="6c51b68b-0ca0-4a40-a8a3-10bda2a6f671"/>
    <ds:schemaRef ds:uri="89140f6f-3020-4608-8f56-1ef3eeb3e162"/>
  </ds:schemaRefs>
</ds:datastoreItem>
</file>

<file path=customXml/itemProps2.xml><?xml version="1.0" encoding="utf-8"?>
<ds:datastoreItem xmlns:ds="http://schemas.openxmlformats.org/officeDocument/2006/customXml" ds:itemID="{ADB9F7D0-B411-4E5D-889C-3F06F9656D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7726C9-ABBD-4F45-B795-093FD20F0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40f6f-3020-4608-8f56-1ef3eeb3e162"/>
    <ds:schemaRef ds:uri="6c51b68b-0ca0-4a40-a8a3-10bda2a6f6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101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Office-teema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Semat Admin</dc:creator>
  <cp:lastModifiedBy>Laura-Maija Hero</cp:lastModifiedBy>
  <cp:revision>233</cp:revision>
  <dcterms:created xsi:type="dcterms:W3CDTF">2023-09-17T11:16:16Z</dcterms:created>
  <dcterms:modified xsi:type="dcterms:W3CDTF">2023-09-28T07:51:07Z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0x0101004AA25B57B6AB0F4D89100AFE4578C2BF</vt:lpwstr>
  </property>
  <property fmtid="{D5CDD505-2E9C-101B-9397-08002B2CF9AE}" pid="3" name="MediaServiceImageTags">
    <vt:lpwstr/>
  </property>
</Properties>
</file>